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sldIdLst>
    <p:sldId id="256" r:id="rId6"/>
    <p:sldId id="313" r:id="rId7"/>
    <p:sldId id="324" r:id="rId8"/>
    <p:sldId id="325" r:id="rId9"/>
    <p:sldId id="301" r:id="rId10"/>
    <p:sldId id="311" r:id="rId11"/>
    <p:sldId id="312" r:id="rId12"/>
    <p:sldId id="332" r:id="rId13"/>
    <p:sldId id="327" r:id="rId14"/>
    <p:sldId id="259" r:id="rId15"/>
    <p:sldId id="260" r:id="rId16"/>
    <p:sldId id="261"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a Pors" initials="CP" lastIdx="2" clrIdx="0">
    <p:extLst>
      <p:ext uri="{19B8F6BF-5375-455C-9EA6-DF929625EA0E}">
        <p15:presenceInfo xmlns:p15="http://schemas.microsoft.com/office/powerpoint/2012/main" userId="S::cpors@arlingtonva.us::8fecf8b3-0da9-4f53-a2bd-d6fbe0d63f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5493"/>
    <a:srgbClr val="671E75"/>
    <a:srgbClr val="F8E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12001-5FA3-48C0-AFAB-9C325F3E1BBF}" type="datetimeFigureOut">
              <a:rPr lang="en-US" smtClean="0"/>
              <a:t>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4D048-C7EB-4205-A2C4-2D97704039B9}" type="slidenum">
              <a:rPr lang="en-US" smtClean="0"/>
              <a:t>‹#›</a:t>
            </a:fld>
            <a:endParaRPr lang="en-US"/>
          </a:p>
        </p:txBody>
      </p:sp>
    </p:spTree>
    <p:extLst>
      <p:ext uri="{BB962C8B-B14F-4D97-AF65-F5344CB8AC3E}">
        <p14:creationId xmlns:p14="http://schemas.microsoft.com/office/powerpoint/2010/main" val="199758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FCD451-BBB3-439F-A5A5-E7CB7DE83290}" type="slidenum">
              <a:rPr lang="en-US" smtClean="0"/>
              <a:t>1</a:t>
            </a:fld>
            <a:endParaRPr lang="en-US"/>
          </a:p>
        </p:txBody>
      </p:sp>
    </p:spTree>
    <p:extLst>
      <p:ext uri="{BB962C8B-B14F-4D97-AF65-F5344CB8AC3E}">
        <p14:creationId xmlns:p14="http://schemas.microsoft.com/office/powerpoint/2010/main" val="422691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FCD451-BBB3-439F-A5A5-E7CB7DE83290}" type="slidenum">
              <a:rPr lang="en-US" smtClean="0"/>
              <a:t>5</a:t>
            </a:fld>
            <a:endParaRPr lang="en-US"/>
          </a:p>
        </p:txBody>
      </p:sp>
    </p:spTree>
    <p:extLst>
      <p:ext uri="{BB962C8B-B14F-4D97-AF65-F5344CB8AC3E}">
        <p14:creationId xmlns:p14="http://schemas.microsoft.com/office/powerpoint/2010/main" val="3373196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FCD451-BBB3-439F-A5A5-E7CB7DE83290}" type="slidenum">
              <a:rPr lang="en-US" smtClean="0"/>
              <a:t>6</a:t>
            </a:fld>
            <a:endParaRPr lang="en-US"/>
          </a:p>
        </p:txBody>
      </p:sp>
    </p:spTree>
    <p:extLst>
      <p:ext uri="{BB962C8B-B14F-4D97-AF65-F5344CB8AC3E}">
        <p14:creationId xmlns:p14="http://schemas.microsoft.com/office/powerpoint/2010/main" val="1502537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FCD451-BBB3-439F-A5A5-E7CB7DE83290}" type="slidenum">
              <a:rPr lang="en-US" smtClean="0"/>
              <a:t>7</a:t>
            </a:fld>
            <a:endParaRPr lang="en-US"/>
          </a:p>
        </p:txBody>
      </p:sp>
    </p:spTree>
    <p:extLst>
      <p:ext uri="{BB962C8B-B14F-4D97-AF65-F5344CB8AC3E}">
        <p14:creationId xmlns:p14="http://schemas.microsoft.com/office/powerpoint/2010/main" val="632367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4D048-C7EB-4205-A2C4-2D97704039B9}" type="slidenum">
              <a:rPr lang="en-US" smtClean="0"/>
              <a:t>9</a:t>
            </a:fld>
            <a:endParaRPr lang="en-US"/>
          </a:p>
        </p:txBody>
      </p:sp>
    </p:spTree>
    <p:extLst>
      <p:ext uri="{BB962C8B-B14F-4D97-AF65-F5344CB8AC3E}">
        <p14:creationId xmlns:p14="http://schemas.microsoft.com/office/powerpoint/2010/main" val="4177165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706CB-36DA-4044-97A2-6E4D1396046D}"/>
              </a:ext>
            </a:extLst>
          </p:cNvPr>
          <p:cNvSpPr>
            <a:spLocks noGrp="1"/>
          </p:cNvSpPr>
          <p:nvPr>
            <p:ph type="ctrTitle"/>
          </p:nvPr>
        </p:nvSpPr>
        <p:spPr>
          <a:xfrm>
            <a:off x="1524000" y="501650"/>
            <a:ext cx="9144000" cy="4769151"/>
          </a:xfrm>
        </p:spPr>
        <p:txBody>
          <a:bodyPr anchor="b"/>
          <a:lstStyle>
            <a:lvl1pPr algn="ctr">
              <a:defRPr sz="6000">
                <a:latin typeface="Century Gothic" panose="020B0502020202020204" pitchFamily="34" charset="0"/>
              </a:defRPr>
            </a:lvl1pPr>
          </a:lstStyle>
          <a:p>
            <a:endParaRPr lang="en-US"/>
          </a:p>
        </p:txBody>
      </p:sp>
      <p:sp>
        <p:nvSpPr>
          <p:cNvPr id="3" name="Subtitle 2">
            <a:extLst>
              <a:ext uri="{FF2B5EF4-FFF2-40B4-BE49-F238E27FC236}">
                <a16:creationId xmlns:a16="http://schemas.microsoft.com/office/drawing/2014/main" id="{E115F68E-3F0D-4D72-8073-69B62D6F7F9E}"/>
              </a:ext>
            </a:extLst>
          </p:cNvPr>
          <p:cNvSpPr>
            <a:spLocks noGrp="1"/>
          </p:cNvSpPr>
          <p:nvPr>
            <p:ph type="subTitle" idx="1"/>
          </p:nvPr>
        </p:nvSpPr>
        <p:spPr>
          <a:xfrm>
            <a:off x="1524000" y="5368892"/>
            <a:ext cx="9144000" cy="987458"/>
          </a:xfrm>
        </p:spPr>
        <p:txBody>
          <a:bodyPr/>
          <a:lstStyle>
            <a:lvl1pPr marL="0" indent="0" algn="ctr">
              <a:buNone/>
              <a:defRPr sz="24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5924BCE4-46D0-4253-8D13-A5AD53EB0AF9}"/>
              </a:ext>
            </a:extLst>
          </p:cNvPr>
          <p:cNvSpPr>
            <a:spLocks noGrp="1"/>
          </p:cNvSpPr>
          <p:nvPr>
            <p:ph type="sldNum" sz="quarter" idx="12"/>
          </p:nvPr>
        </p:nvSpPr>
        <p:spPr/>
        <p:txBody>
          <a:bodyPr/>
          <a:lstStyle>
            <a:lvl1pPr>
              <a:defRPr>
                <a:latin typeface="Century Gothic" panose="020B0502020202020204" pitchFamily="34" charset="0"/>
              </a:defRPr>
            </a:lvl1pPr>
          </a:lstStyle>
          <a:p>
            <a:fld id="{B585F711-390C-4D12-A69C-EB60CD5B01F6}" type="slidenum">
              <a:rPr lang="en-US" smtClean="0"/>
              <a:pPr/>
              <a:t>‹#›</a:t>
            </a:fld>
            <a:endParaRPr lang="en-US"/>
          </a:p>
        </p:txBody>
      </p:sp>
    </p:spTree>
    <p:extLst>
      <p:ext uri="{BB962C8B-B14F-4D97-AF65-F5344CB8AC3E}">
        <p14:creationId xmlns:p14="http://schemas.microsoft.com/office/powerpoint/2010/main" val="3832385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F8D4-382B-488A-92E3-933149E484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F4D417-A2D0-4E9B-87D2-7B94381D1B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71CA-B96F-4C4D-9AE0-9FFB813BC381}"/>
              </a:ext>
            </a:extLst>
          </p:cNvPr>
          <p:cNvSpPr>
            <a:spLocks noGrp="1"/>
          </p:cNvSpPr>
          <p:nvPr>
            <p:ph type="dt" sz="half" idx="10"/>
          </p:nvPr>
        </p:nvSpPr>
        <p:spPr>
          <a:xfrm>
            <a:off x="838200" y="6356350"/>
            <a:ext cx="2743200" cy="365125"/>
          </a:xfrm>
          <a:prstGeom prst="rect">
            <a:avLst/>
          </a:prstGeom>
        </p:spPr>
        <p:txBody>
          <a:bodyPr/>
          <a:lstStyle/>
          <a:p>
            <a:fld id="{0FDAB9A1-FD67-4EC5-9022-094525ECD64F}" type="datetimeFigureOut">
              <a:rPr lang="en-US" smtClean="0"/>
              <a:t>8/11/2020</a:t>
            </a:fld>
            <a:endParaRPr lang="en-US"/>
          </a:p>
        </p:txBody>
      </p:sp>
      <p:sp>
        <p:nvSpPr>
          <p:cNvPr id="5" name="Footer Placeholder 4">
            <a:extLst>
              <a:ext uri="{FF2B5EF4-FFF2-40B4-BE49-F238E27FC236}">
                <a16:creationId xmlns:a16="http://schemas.microsoft.com/office/drawing/2014/main" id="{0FDFBA39-C555-4B24-A430-BB13DB2EAE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08A8CC-BA3E-4AA6-B2A8-488017E16FCE}"/>
              </a:ext>
            </a:extLst>
          </p:cNvPr>
          <p:cNvSpPr>
            <a:spLocks noGrp="1"/>
          </p:cNvSpPr>
          <p:nvPr>
            <p:ph type="sldNum" sz="quarter" idx="12"/>
          </p:nvPr>
        </p:nvSpPr>
        <p:spPr/>
        <p:txBody>
          <a:bodyPr/>
          <a:lstStyle/>
          <a:p>
            <a:fld id="{B585F711-390C-4D12-A69C-EB60CD5B01F6}" type="slidenum">
              <a:rPr lang="en-US" smtClean="0"/>
              <a:t>‹#›</a:t>
            </a:fld>
            <a:endParaRPr lang="en-US"/>
          </a:p>
        </p:txBody>
      </p:sp>
    </p:spTree>
    <p:extLst>
      <p:ext uri="{BB962C8B-B14F-4D97-AF65-F5344CB8AC3E}">
        <p14:creationId xmlns:p14="http://schemas.microsoft.com/office/powerpoint/2010/main" val="420659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4E043A-82AE-4370-A2DF-343A9DF550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0D388B-F61B-4031-98EB-BD5527C103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E2919F-3081-4B08-B662-9B86342938A9}"/>
              </a:ext>
            </a:extLst>
          </p:cNvPr>
          <p:cNvSpPr>
            <a:spLocks noGrp="1"/>
          </p:cNvSpPr>
          <p:nvPr>
            <p:ph type="dt" sz="half" idx="10"/>
          </p:nvPr>
        </p:nvSpPr>
        <p:spPr>
          <a:xfrm>
            <a:off x="838200" y="6356350"/>
            <a:ext cx="2743200" cy="365125"/>
          </a:xfrm>
          <a:prstGeom prst="rect">
            <a:avLst/>
          </a:prstGeom>
        </p:spPr>
        <p:txBody>
          <a:bodyPr/>
          <a:lstStyle/>
          <a:p>
            <a:fld id="{0FDAB9A1-FD67-4EC5-9022-094525ECD64F}" type="datetimeFigureOut">
              <a:rPr lang="en-US" smtClean="0"/>
              <a:t>8/11/2020</a:t>
            </a:fld>
            <a:endParaRPr lang="en-US"/>
          </a:p>
        </p:txBody>
      </p:sp>
      <p:sp>
        <p:nvSpPr>
          <p:cNvPr id="5" name="Footer Placeholder 4">
            <a:extLst>
              <a:ext uri="{FF2B5EF4-FFF2-40B4-BE49-F238E27FC236}">
                <a16:creationId xmlns:a16="http://schemas.microsoft.com/office/drawing/2014/main" id="{FCFCA8C2-A30D-4999-A542-4C4FE52522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523F28-E3FB-4403-B59C-7C3897BAA115}"/>
              </a:ext>
            </a:extLst>
          </p:cNvPr>
          <p:cNvSpPr>
            <a:spLocks noGrp="1"/>
          </p:cNvSpPr>
          <p:nvPr>
            <p:ph type="sldNum" sz="quarter" idx="12"/>
          </p:nvPr>
        </p:nvSpPr>
        <p:spPr/>
        <p:txBody>
          <a:bodyPr/>
          <a:lstStyle/>
          <a:p>
            <a:fld id="{B585F711-390C-4D12-A69C-EB60CD5B01F6}" type="slidenum">
              <a:rPr lang="en-US" smtClean="0"/>
              <a:t>‹#›</a:t>
            </a:fld>
            <a:endParaRPr lang="en-US"/>
          </a:p>
        </p:txBody>
      </p:sp>
    </p:spTree>
    <p:extLst>
      <p:ext uri="{BB962C8B-B14F-4D97-AF65-F5344CB8AC3E}">
        <p14:creationId xmlns:p14="http://schemas.microsoft.com/office/powerpoint/2010/main" val="63399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EEFE-EB64-4986-A5B2-FC7BC2E8CA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7828EB-BF16-444D-B27F-AC908760CE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B6043-750E-45FB-81E1-355442A58900}"/>
              </a:ext>
            </a:extLst>
          </p:cNvPr>
          <p:cNvSpPr>
            <a:spLocks noGrp="1"/>
          </p:cNvSpPr>
          <p:nvPr>
            <p:ph type="dt" sz="half" idx="10"/>
          </p:nvPr>
        </p:nvSpPr>
        <p:spPr>
          <a:xfrm>
            <a:off x="838200" y="6356350"/>
            <a:ext cx="2743200" cy="365125"/>
          </a:xfrm>
          <a:prstGeom prst="rect">
            <a:avLst/>
          </a:prstGeom>
        </p:spPr>
        <p:txBody>
          <a:bodyPr/>
          <a:lstStyle/>
          <a:p>
            <a:fld id="{0FDAB9A1-FD67-4EC5-9022-094525ECD64F}" type="datetimeFigureOut">
              <a:rPr lang="en-US" smtClean="0"/>
              <a:t>8/11/2020</a:t>
            </a:fld>
            <a:endParaRPr lang="en-US"/>
          </a:p>
        </p:txBody>
      </p:sp>
      <p:sp>
        <p:nvSpPr>
          <p:cNvPr id="5" name="Footer Placeholder 4">
            <a:extLst>
              <a:ext uri="{FF2B5EF4-FFF2-40B4-BE49-F238E27FC236}">
                <a16:creationId xmlns:a16="http://schemas.microsoft.com/office/drawing/2014/main" id="{E0D35524-506E-4B6B-864A-FE2EA39C5D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AD97B26-EF05-40AE-835D-165179ECFD4A}"/>
              </a:ext>
            </a:extLst>
          </p:cNvPr>
          <p:cNvSpPr>
            <a:spLocks noGrp="1"/>
          </p:cNvSpPr>
          <p:nvPr>
            <p:ph type="sldNum" sz="quarter" idx="12"/>
          </p:nvPr>
        </p:nvSpPr>
        <p:spPr/>
        <p:txBody>
          <a:bodyPr/>
          <a:lstStyle/>
          <a:p>
            <a:fld id="{B585F711-390C-4D12-A69C-EB60CD5B01F6}" type="slidenum">
              <a:rPr lang="en-US" smtClean="0"/>
              <a:t>‹#›</a:t>
            </a:fld>
            <a:endParaRPr lang="en-US"/>
          </a:p>
        </p:txBody>
      </p:sp>
    </p:spTree>
    <p:extLst>
      <p:ext uri="{BB962C8B-B14F-4D97-AF65-F5344CB8AC3E}">
        <p14:creationId xmlns:p14="http://schemas.microsoft.com/office/powerpoint/2010/main" val="152610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5E0D-9F32-4F07-B10E-C9A666817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D9A97B-DE3E-42E9-B2F6-24A00A0A63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51BEBD-1518-4857-A73D-76D5C5D169DF}"/>
              </a:ext>
            </a:extLst>
          </p:cNvPr>
          <p:cNvSpPr>
            <a:spLocks noGrp="1"/>
          </p:cNvSpPr>
          <p:nvPr>
            <p:ph type="dt" sz="half" idx="10"/>
          </p:nvPr>
        </p:nvSpPr>
        <p:spPr>
          <a:xfrm>
            <a:off x="838200" y="6356350"/>
            <a:ext cx="2743200" cy="365125"/>
          </a:xfrm>
          <a:prstGeom prst="rect">
            <a:avLst/>
          </a:prstGeom>
        </p:spPr>
        <p:txBody>
          <a:bodyPr/>
          <a:lstStyle/>
          <a:p>
            <a:fld id="{0FDAB9A1-FD67-4EC5-9022-094525ECD64F}" type="datetimeFigureOut">
              <a:rPr lang="en-US" smtClean="0"/>
              <a:t>8/11/2020</a:t>
            </a:fld>
            <a:endParaRPr lang="en-US"/>
          </a:p>
        </p:txBody>
      </p:sp>
      <p:sp>
        <p:nvSpPr>
          <p:cNvPr id="5" name="Footer Placeholder 4">
            <a:extLst>
              <a:ext uri="{FF2B5EF4-FFF2-40B4-BE49-F238E27FC236}">
                <a16:creationId xmlns:a16="http://schemas.microsoft.com/office/drawing/2014/main" id="{E975999F-CB3D-43E8-BF1F-E0935EB2DC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4DCC48-EEEB-45F6-B6AB-1572303B039A}"/>
              </a:ext>
            </a:extLst>
          </p:cNvPr>
          <p:cNvSpPr>
            <a:spLocks noGrp="1"/>
          </p:cNvSpPr>
          <p:nvPr>
            <p:ph type="sldNum" sz="quarter" idx="12"/>
          </p:nvPr>
        </p:nvSpPr>
        <p:spPr/>
        <p:txBody>
          <a:bodyPr/>
          <a:lstStyle/>
          <a:p>
            <a:fld id="{B585F711-390C-4D12-A69C-EB60CD5B01F6}" type="slidenum">
              <a:rPr lang="en-US" smtClean="0"/>
              <a:t>‹#›</a:t>
            </a:fld>
            <a:endParaRPr lang="en-US"/>
          </a:p>
        </p:txBody>
      </p:sp>
    </p:spTree>
    <p:extLst>
      <p:ext uri="{BB962C8B-B14F-4D97-AF65-F5344CB8AC3E}">
        <p14:creationId xmlns:p14="http://schemas.microsoft.com/office/powerpoint/2010/main" val="381001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ED7C-24F1-4995-8AB9-05D4A0C54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4F7F6-AF17-49DB-AA40-0966D816BA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EC2434-C648-4584-9660-0059043A9E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09E0CE-1B9E-48FC-AA43-6E51882D2DF3}"/>
              </a:ext>
            </a:extLst>
          </p:cNvPr>
          <p:cNvSpPr>
            <a:spLocks noGrp="1"/>
          </p:cNvSpPr>
          <p:nvPr>
            <p:ph type="dt" sz="half" idx="10"/>
          </p:nvPr>
        </p:nvSpPr>
        <p:spPr>
          <a:xfrm>
            <a:off x="838200" y="6356350"/>
            <a:ext cx="2743200" cy="365125"/>
          </a:xfrm>
          <a:prstGeom prst="rect">
            <a:avLst/>
          </a:prstGeom>
        </p:spPr>
        <p:txBody>
          <a:bodyPr/>
          <a:lstStyle/>
          <a:p>
            <a:fld id="{0FDAB9A1-FD67-4EC5-9022-094525ECD64F}" type="datetimeFigureOut">
              <a:rPr lang="en-US" smtClean="0"/>
              <a:t>8/11/2020</a:t>
            </a:fld>
            <a:endParaRPr lang="en-US"/>
          </a:p>
        </p:txBody>
      </p:sp>
      <p:sp>
        <p:nvSpPr>
          <p:cNvPr id="6" name="Footer Placeholder 5">
            <a:extLst>
              <a:ext uri="{FF2B5EF4-FFF2-40B4-BE49-F238E27FC236}">
                <a16:creationId xmlns:a16="http://schemas.microsoft.com/office/drawing/2014/main" id="{1CC1A6DC-41FA-4E58-8FB6-6D03E5F81A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5485C1-8E71-40BF-A704-DD37402FA9D0}"/>
              </a:ext>
            </a:extLst>
          </p:cNvPr>
          <p:cNvSpPr>
            <a:spLocks noGrp="1"/>
          </p:cNvSpPr>
          <p:nvPr>
            <p:ph type="sldNum" sz="quarter" idx="12"/>
          </p:nvPr>
        </p:nvSpPr>
        <p:spPr/>
        <p:txBody>
          <a:bodyPr/>
          <a:lstStyle/>
          <a:p>
            <a:fld id="{B585F711-390C-4D12-A69C-EB60CD5B01F6}" type="slidenum">
              <a:rPr lang="en-US" smtClean="0"/>
              <a:t>‹#›</a:t>
            </a:fld>
            <a:endParaRPr lang="en-US"/>
          </a:p>
        </p:txBody>
      </p:sp>
    </p:spTree>
    <p:extLst>
      <p:ext uri="{BB962C8B-B14F-4D97-AF65-F5344CB8AC3E}">
        <p14:creationId xmlns:p14="http://schemas.microsoft.com/office/powerpoint/2010/main" val="50795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CEB6-38F6-41EE-98D1-635333371F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BE9C5D-0A25-4899-BEFA-8F42A69BE5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E21D31-21B1-4212-9983-FCA9EAE930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E60F32-07C3-440C-B192-A1F0CE32C4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F1ED2E-48F3-4488-8FD9-2A2B74FA8D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6A5F0F-9480-41D4-8317-8AC254A72F7B}"/>
              </a:ext>
            </a:extLst>
          </p:cNvPr>
          <p:cNvSpPr>
            <a:spLocks noGrp="1"/>
          </p:cNvSpPr>
          <p:nvPr>
            <p:ph type="dt" sz="half" idx="10"/>
          </p:nvPr>
        </p:nvSpPr>
        <p:spPr>
          <a:xfrm>
            <a:off x="838200" y="6356350"/>
            <a:ext cx="2743200" cy="365125"/>
          </a:xfrm>
          <a:prstGeom prst="rect">
            <a:avLst/>
          </a:prstGeom>
        </p:spPr>
        <p:txBody>
          <a:bodyPr/>
          <a:lstStyle/>
          <a:p>
            <a:fld id="{0FDAB9A1-FD67-4EC5-9022-094525ECD64F}" type="datetimeFigureOut">
              <a:rPr lang="en-US" smtClean="0"/>
              <a:t>8/11/2020</a:t>
            </a:fld>
            <a:endParaRPr lang="en-US"/>
          </a:p>
        </p:txBody>
      </p:sp>
      <p:sp>
        <p:nvSpPr>
          <p:cNvPr id="8" name="Footer Placeholder 7">
            <a:extLst>
              <a:ext uri="{FF2B5EF4-FFF2-40B4-BE49-F238E27FC236}">
                <a16:creationId xmlns:a16="http://schemas.microsoft.com/office/drawing/2014/main" id="{FE4B1D0B-5E70-4055-AAEC-C8D13CD85A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EB7F500-C25F-492B-9EF8-4C8273F6BF9A}"/>
              </a:ext>
            </a:extLst>
          </p:cNvPr>
          <p:cNvSpPr>
            <a:spLocks noGrp="1"/>
          </p:cNvSpPr>
          <p:nvPr>
            <p:ph type="sldNum" sz="quarter" idx="12"/>
          </p:nvPr>
        </p:nvSpPr>
        <p:spPr/>
        <p:txBody>
          <a:bodyPr/>
          <a:lstStyle/>
          <a:p>
            <a:fld id="{B585F711-390C-4D12-A69C-EB60CD5B01F6}" type="slidenum">
              <a:rPr lang="en-US" smtClean="0"/>
              <a:t>‹#›</a:t>
            </a:fld>
            <a:endParaRPr lang="en-US"/>
          </a:p>
        </p:txBody>
      </p:sp>
    </p:spTree>
    <p:extLst>
      <p:ext uri="{BB962C8B-B14F-4D97-AF65-F5344CB8AC3E}">
        <p14:creationId xmlns:p14="http://schemas.microsoft.com/office/powerpoint/2010/main" val="145456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022D-3C7E-45C7-B2F6-AB08A44B1A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F6FB4D-9E29-4842-A802-76C535165410}"/>
              </a:ext>
            </a:extLst>
          </p:cNvPr>
          <p:cNvSpPr>
            <a:spLocks noGrp="1"/>
          </p:cNvSpPr>
          <p:nvPr>
            <p:ph type="dt" sz="half" idx="10"/>
          </p:nvPr>
        </p:nvSpPr>
        <p:spPr>
          <a:xfrm>
            <a:off x="838200" y="6356350"/>
            <a:ext cx="2743200" cy="365125"/>
          </a:xfrm>
          <a:prstGeom prst="rect">
            <a:avLst/>
          </a:prstGeom>
        </p:spPr>
        <p:txBody>
          <a:bodyPr/>
          <a:lstStyle/>
          <a:p>
            <a:fld id="{0FDAB9A1-FD67-4EC5-9022-094525ECD64F}" type="datetimeFigureOut">
              <a:rPr lang="en-US" smtClean="0"/>
              <a:t>8/11/2020</a:t>
            </a:fld>
            <a:endParaRPr lang="en-US"/>
          </a:p>
        </p:txBody>
      </p:sp>
      <p:sp>
        <p:nvSpPr>
          <p:cNvPr id="4" name="Footer Placeholder 3">
            <a:extLst>
              <a:ext uri="{FF2B5EF4-FFF2-40B4-BE49-F238E27FC236}">
                <a16:creationId xmlns:a16="http://schemas.microsoft.com/office/drawing/2014/main" id="{6E0B8700-2D53-4D4B-BFF7-6043B61225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331F10B-F7EF-4CF9-B82B-D53CF5082386}"/>
              </a:ext>
            </a:extLst>
          </p:cNvPr>
          <p:cNvSpPr>
            <a:spLocks noGrp="1"/>
          </p:cNvSpPr>
          <p:nvPr>
            <p:ph type="sldNum" sz="quarter" idx="12"/>
          </p:nvPr>
        </p:nvSpPr>
        <p:spPr/>
        <p:txBody>
          <a:bodyPr/>
          <a:lstStyle/>
          <a:p>
            <a:fld id="{B585F711-390C-4D12-A69C-EB60CD5B01F6}" type="slidenum">
              <a:rPr lang="en-US" smtClean="0"/>
              <a:t>‹#›</a:t>
            </a:fld>
            <a:endParaRPr lang="en-US"/>
          </a:p>
        </p:txBody>
      </p:sp>
    </p:spTree>
    <p:extLst>
      <p:ext uri="{BB962C8B-B14F-4D97-AF65-F5344CB8AC3E}">
        <p14:creationId xmlns:p14="http://schemas.microsoft.com/office/powerpoint/2010/main" val="136996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69C9F7-180F-4F5B-BCB3-D1D6F148D032}"/>
              </a:ext>
            </a:extLst>
          </p:cNvPr>
          <p:cNvSpPr>
            <a:spLocks noGrp="1"/>
          </p:cNvSpPr>
          <p:nvPr>
            <p:ph type="dt" sz="half" idx="10"/>
          </p:nvPr>
        </p:nvSpPr>
        <p:spPr>
          <a:xfrm>
            <a:off x="838200" y="6356350"/>
            <a:ext cx="2743200" cy="365125"/>
          </a:xfrm>
          <a:prstGeom prst="rect">
            <a:avLst/>
          </a:prstGeom>
        </p:spPr>
        <p:txBody>
          <a:bodyPr/>
          <a:lstStyle/>
          <a:p>
            <a:fld id="{0FDAB9A1-FD67-4EC5-9022-094525ECD64F}" type="datetimeFigureOut">
              <a:rPr lang="en-US" smtClean="0"/>
              <a:t>8/11/2020</a:t>
            </a:fld>
            <a:endParaRPr lang="en-US"/>
          </a:p>
        </p:txBody>
      </p:sp>
      <p:sp>
        <p:nvSpPr>
          <p:cNvPr id="3" name="Footer Placeholder 2">
            <a:extLst>
              <a:ext uri="{FF2B5EF4-FFF2-40B4-BE49-F238E27FC236}">
                <a16:creationId xmlns:a16="http://schemas.microsoft.com/office/drawing/2014/main" id="{BF87E985-ACF5-4F8C-A621-297FC347DC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BA226C1-5BBD-4F58-92DB-781C543AB914}"/>
              </a:ext>
            </a:extLst>
          </p:cNvPr>
          <p:cNvSpPr>
            <a:spLocks noGrp="1"/>
          </p:cNvSpPr>
          <p:nvPr>
            <p:ph type="sldNum" sz="quarter" idx="12"/>
          </p:nvPr>
        </p:nvSpPr>
        <p:spPr/>
        <p:txBody>
          <a:bodyPr/>
          <a:lstStyle/>
          <a:p>
            <a:fld id="{B585F711-390C-4D12-A69C-EB60CD5B01F6}" type="slidenum">
              <a:rPr lang="en-US" smtClean="0"/>
              <a:t>‹#›</a:t>
            </a:fld>
            <a:endParaRPr lang="en-US"/>
          </a:p>
        </p:txBody>
      </p:sp>
    </p:spTree>
    <p:extLst>
      <p:ext uri="{BB962C8B-B14F-4D97-AF65-F5344CB8AC3E}">
        <p14:creationId xmlns:p14="http://schemas.microsoft.com/office/powerpoint/2010/main" val="2313455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D54B-52B8-4074-AB70-F199559CA5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124CA2-C6AF-465D-94AA-411BAFD055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CD5D3A-69FD-439E-A53E-13A57B3BF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28F49C-A7F4-4255-A478-1EDDF681B726}"/>
              </a:ext>
            </a:extLst>
          </p:cNvPr>
          <p:cNvSpPr>
            <a:spLocks noGrp="1"/>
          </p:cNvSpPr>
          <p:nvPr>
            <p:ph type="dt" sz="half" idx="10"/>
          </p:nvPr>
        </p:nvSpPr>
        <p:spPr>
          <a:xfrm>
            <a:off x="838200" y="6356350"/>
            <a:ext cx="2743200" cy="365125"/>
          </a:xfrm>
          <a:prstGeom prst="rect">
            <a:avLst/>
          </a:prstGeom>
        </p:spPr>
        <p:txBody>
          <a:bodyPr/>
          <a:lstStyle/>
          <a:p>
            <a:fld id="{0FDAB9A1-FD67-4EC5-9022-094525ECD64F}" type="datetimeFigureOut">
              <a:rPr lang="en-US" smtClean="0"/>
              <a:t>8/11/2020</a:t>
            </a:fld>
            <a:endParaRPr lang="en-US"/>
          </a:p>
        </p:txBody>
      </p:sp>
      <p:sp>
        <p:nvSpPr>
          <p:cNvPr id="6" name="Footer Placeholder 5">
            <a:extLst>
              <a:ext uri="{FF2B5EF4-FFF2-40B4-BE49-F238E27FC236}">
                <a16:creationId xmlns:a16="http://schemas.microsoft.com/office/drawing/2014/main" id="{52DA2D40-59B4-4997-86C2-762611454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0FB407-A41F-4199-B0EB-453B20321EE2}"/>
              </a:ext>
            </a:extLst>
          </p:cNvPr>
          <p:cNvSpPr>
            <a:spLocks noGrp="1"/>
          </p:cNvSpPr>
          <p:nvPr>
            <p:ph type="sldNum" sz="quarter" idx="12"/>
          </p:nvPr>
        </p:nvSpPr>
        <p:spPr/>
        <p:txBody>
          <a:bodyPr/>
          <a:lstStyle/>
          <a:p>
            <a:fld id="{B585F711-390C-4D12-A69C-EB60CD5B01F6}" type="slidenum">
              <a:rPr lang="en-US" smtClean="0"/>
              <a:t>‹#›</a:t>
            </a:fld>
            <a:endParaRPr lang="en-US"/>
          </a:p>
        </p:txBody>
      </p:sp>
    </p:spTree>
    <p:extLst>
      <p:ext uri="{BB962C8B-B14F-4D97-AF65-F5344CB8AC3E}">
        <p14:creationId xmlns:p14="http://schemas.microsoft.com/office/powerpoint/2010/main" val="246599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D939-1E0D-46A5-8D6C-C9F5B577CA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977D0F-4B2A-42D1-8D5D-2F3AA924E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744A64-61E8-4376-A8A8-5B8187F4E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E57DEA-D1F4-4A49-80BF-4C6677EE55F4}"/>
              </a:ext>
            </a:extLst>
          </p:cNvPr>
          <p:cNvSpPr>
            <a:spLocks noGrp="1"/>
          </p:cNvSpPr>
          <p:nvPr>
            <p:ph type="dt" sz="half" idx="10"/>
          </p:nvPr>
        </p:nvSpPr>
        <p:spPr>
          <a:xfrm>
            <a:off x="838200" y="6356350"/>
            <a:ext cx="2743200" cy="365125"/>
          </a:xfrm>
          <a:prstGeom prst="rect">
            <a:avLst/>
          </a:prstGeom>
        </p:spPr>
        <p:txBody>
          <a:bodyPr/>
          <a:lstStyle/>
          <a:p>
            <a:fld id="{0FDAB9A1-FD67-4EC5-9022-094525ECD64F}" type="datetimeFigureOut">
              <a:rPr lang="en-US" smtClean="0"/>
              <a:t>8/11/2020</a:t>
            </a:fld>
            <a:endParaRPr lang="en-US"/>
          </a:p>
        </p:txBody>
      </p:sp>
      <p:sp>
        <p:nvSpPr>
          <p:cNvPr id="6" name="Footer Placeholder 5">
            <a:extLst>
              <a:ext uri="{FF2B5EF4-FFF2-40B4-BE49-F238E27FC236}">
                <a16:creationId xmlns:a16="http://schemas.microsoft.com/office/drawing/2014/main" id="{0243C0A6-71EB-4839-9806-74B5A655CD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3D133A6-4152-48B9-84A0-7B4B56970111}"/>
              </a:ext>
            </a:extLst>
          </p:cNvPr>
          <p:cNvSpPr>
            <a:spLocks noGrp="1"/>
          </p:cNvSpPr>
          <p:nvPr>
            <p:ph type="sldNum" sz="quarter" idx="12"/>
          </p:nvPr>
        </p:nvSpPr>
        <p:spPr/>
        <p:txBody>
          <a:bodyPr/>
          <a:lstStyle/>
          <a:p>
            <a:fld id="{B585F711-390C-4D12-A69C-EB60CD5B01F6}" type="slidenum">
              <a:rPr lang="en-US" smtClean="0"/>
              <a:t>‹#›</a:t>
            </a:fld>
            <a:endParaRPr lang="en-US"/>
          </a:p>
        </p:txBody>
      </p:sp>
    </p:spTree>
    <p:extLst>
      <p:ext uri="{BB962C8B-B14F-4D97-AF65-F5344CB8AC3E}">
        <p14:creationId xmlns:p14="http://schemas.microsoft.com/office/powerpoint/2010/main" val="151501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A51C6C9-3BAE-4B6F-BA64-869B47E0D2D8}"/>
              </a:ext>
            </a:extLst>
          </p:cNvPr>
          <p:cNvSpPr/>
          <p:nvPr userDrawn="1"/>
        </p:nvSpPr>
        <p:spPr>
          <a:xfrm>
            <a:off x="0" y="5995480"/>
            <a:ext cx="12078584" cy="816482"/>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2BD57D-F0BA-4E02-B737-D2FEF8682F8F}"/>
              </a:ext>
            </a:extLst>
          </p:cNvPr>
          <p:cNvSpPr/>
          <p:nvPr userDrawn="1"/>
        </p:nvSpPr>
        <p:spPr>
          <a:xfrm>
            <a:off x="84842" y="65988"/>
            <a:ext cx="1886834" cy="1161150"/>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246A870-EF19-44B5-B837-5AAEDD6E47A5}"/>
              </a:ext>
            </a:extLst>
          </p:cNvPr>
          <p:cNvSpPr>
            <a:spLocks noGrp="1"/>
          </p:cNvSpPr>
          <p:nvPr>
            <p:ph type="title"/>
          </p:nvPr>
        </p:nvSpPr>
        <p:spPr>
          <a:xfrm>
            <a:off x="2157854" y="166001"/>
            <a:ext cx="9870060" cy="10611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5558C5-F6E5-4D6F-8F77-10D4DB29EA4C}"/>
              </a:ext>
            </a:extLst>
          </p:cNvPr>
          <p:cNvSpPr>
            <a:spLocks noGrp="1"/>
          </p:cNvSpPr>
          <p:nvPr>
            <p:ph type="body" idx="1"/>
          </p:nvPr>
        </p:nvSpPr>
        <p:spPr>
          <a:xfrm>
            <a:off x="352425" y="1421346"/>
            <a:ext cx="11564746" cy="441122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51BFE-65E3-4DA7-849B-651C4ED06EF8}"/>
              </a:ext>
            </a:extLst>
          </p:cNvPr>
          <p:cNvSpPr>
            <a:spLocks noGrp="1"/>
          </p:cNvSpPr>
          <p:nvPr>
            <p:ph type="dt" sz="half" idx="2"/>
          </p:nvPr>
        </p:nvSpPr>
        <p:spPr>
          <a:xfrm>
            <a:off x="9173971" y="203200"/>
            <a:ext cx="274320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0FDAB9A1-FD67-4EC5-9022-094525ECD64F}" type="datetimeFigureOut">
              <a:rPr lang="en-US" smtClean="0"/>
              <a:pPr/>
              <a:t>8/11/2020</a:t>
            </a:fld>
            <a:endParaRPr lang="en-US"/>
          </a:p>
        </p:txBody>
      </p:sp>
      <p:sp>
        <p:nvSpPr>
          <p:cNvPr id="6" name="Slide Number Placeholder 5">
            <a:extLst>
              <a:ext uri="{FF2B5EF4-FFF2-40B4-BE49-F238E27FC236}">
                <a16:creationId xmlns:a16="http://schemas.microsoft.com/office/drawing/2014/main" id="{F9818A9D-98A6-4055-ACD9-2D008F1AEF42}"/>
              </a:ext>
            </a:extLst>
          </p:cNvPr>
          <p:cNvSpPr>
            <a:spLocks noGrp="1"/>
          </p:cNvSpPr>
          <p:nvPr>
            <p:ph type="sldNum" sz="quarter" idx="4"/>
          </p:nvPr>
        </p:nvSpPr>
        <p:spPr>
          <a:xfrm>
            <a:off x="11422511" y="5749673"/>
            <a:ext cx="502663" cy="286438"/>
          </a:xfrm>
          <a:prstGeom prst="rect">
            <a:avLst/>
          </a:prstGeom>
        </p:spPr>
        <p:txBody>
          <a:bodyPr vert="horz" lIns="91440" tIns="45720" rIns="91440" bIns="45720" rtlCol="0" anchor="ctr"/>
          <a:lstStyle>
            <a:lvl1pPr algn="r">
              <a:defRPr sz="1200">
                <a:solidFill>
                  <a:schemeClr val="tx1">
                    <a:tint val="75000"/>
                  </a:schemeClr>
                </a:solidFill>
              </a:defRPr>
            </a:lvl1pPr>
          </a:lstStyle>
          <a:p>
            <a:fld id="{B585F711-390C-4D12-A69C-EB60CD5B01F6}" type="slidenum">
              <a:rPr lang="en-US" smtClean="0"/>
              <a:t>‹#›</a:t>
            </a:fld>
            <a:endParaRPr lang="en-US"/>
          </a:p>
        </p:txBody>
      </p:sp>
      <p:sp>
        <p:nvSpPr>
          <p:cNvPr id="7" name="Rectangle 6">
            <a:extLst>
              <a:ext uri="{FF2B5EF4-FFF2-40B4-BE49-F238E27FC236}">
                <a16:creationId xmlns:a16="http://schemas.microsoft.com/office/drawing/2014/main" id="{A105A7E1-215B-4ABA-93BD-B8F40D5D3B7A}"/>
              </a:ext>
            </a:extLst>
          </p:cNvPr>
          <p:cNvSpPr/>
          <p:nvPr userDrawn="1"/>
        </p:nvSpPr>
        <p:spPr>
          <a:xfrm>
            <a:off x="84841" y="65988"/>
            <a:ext cx="12009749" cy="6709462"/>
          </a:xfrm>
          <a:prstGeom prst="rect">
            <a:avLst/>
          </a:prstGeom>
          <a:noFill/>
          <a:ln w="174625">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29B641D-42F1-4AB4-9BE6-224F544D3B57}"/>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39141"/>
          <a:stretch/>
        </p:blipFill>
        <p:spPr>
          <a:xfrm>
            <a:off x="271020" y="260196"/>
            <a:ext cx="1510156" cy="804030"/>
          </a:xfrm>
          <a:prstGeom prst="rect">
            <a:avLst/>
          </a:prstGeom>
        </p:spPr>
      </p:pic>
      <p:pic>
        <p:nvPicPr>
          <p:cNvPr id="13" name="Picture 12">
            <a:extLst>
              <a:ext uri="{FF2B5EF4-FFF2-40B4-BE49-F238E27FC236}">
                <a16:creationId xmlns:a16="http://schemas.microsoft.com/office/drawing/2014/main" id="{C577E19C-5714-48CD-8003-51CFEE1EFF0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26647" r="69461" b="19762"/>
          <a:stretch/>
        </p:blipFill>
        <p:spPr>
          <a:xfrm>
            <a:off x="10868024" y="5995480"/>
            <a:ext cx="1159889" cy="659320"/>
          </a:xfrm>
          <a:prstGeom prst="rect">
            <a:avLst/>
          </a:prstGeom>
        </p:spPr>
      </p:pic>
      <p:sp>
        <p:nvSpPr>
          <p:cNvPr id="15" name="TextBox 14">
            <a:extLst>
              <a:ext uri="{FF2B5EF4-FFF2-40B4-BE49-F238E27FC236}">
                <a16:creationId xmlns:a16="http://schemas.microsoft.com/office/drawing/2014/main" id="{FD5B8091-ADE8-491A-B393-1647B1D0316C}"/>
              </a:ext>
            </a:extLst>
          </p:cNvPr>
          <p:cNvSpPr txBox="1"/>
          <p:nvPr userDrawn="1"/>
        </p:nvSpPr>
        <p:spPr>
          <a:xfrm>
            <a:off x="257176" y="6193541"/>
            <a:ext cx="10464166" cy="400110"/>
          </a:xfrm>
          <a:prstGeom prst="rect">
            <a:avLst/>
          </a:prstGeom>
          <a:noFill/>
        </p:spPr>
        <p:txBody>
          <a:bodyPr wrap="square" rtlCol="0">
            <a:spAutoFit/>
          </a:bodyPr>
          <a:lstStyle/>
          <a:p>
            <a:r>
              <a:rPr lang="en-US" sz="2000" b="1" i="1">
                <a:solidFill>
                  <a:schemeClr val="bg1"/>
                </a:solidFill>
              </a:rPr>
              <a:t>Everyone Counts! 	</a:t>
            </a:r>
            <a:r>
              <a:rPr lang="en-US" sz="2000" b="1" u="sng">
                <a:solidFill>
                  <a:schemeClr val="bg1"/>
                </a:solidFill>
                <a:latin typeface="+mn-lt"/>
              </a:rPr>
              <a:t> arlingtonva.us/census </a:t>
            </a:r>
            <a:endParaRPr lang="en-US" sz="2000" b="1" i="1">
              <a:solidFill>
                <a:schemeClr val="bg1"/>
              </a:solidFill>
            </a:endParaRPr>
          </a:p>
        </p:txBody>
      </p:sp>
    </p:spTree>
    <p:extLst>
      <p:ext uri="{BB962C8B-B14F-4D97-AF65-F5344CB8AC3E}">
        <p14:creationId xmlns:p14="http://schemas.microsoft.com/office/powerpoint/2010/main" val="4134200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my2020census.gov/" TargetMode="Externa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ensus.gov/library/visualizations/2017/geo/roam.html"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2020census.gov/en/response-rate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DE59F0-D41F-4524-A69F-C88582B6D767}"/>
              </a:ext>
            </a:extLst>
          </p:cNvPr>
          <p:cNvSpPr/>
          <p:nvPr/>
        </p:nvSpPr>
        <p:spPr>
          <a:xfrm>
            <a:off x="0" y="-119743"/>
            <a:ext cx="12192000" cy="7102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434780-15C0-41C7-9B21-4359BDF51FCA}"/>
              </a:ext>
            </a:extLst>
          </p:cNvPr>
          <p:cNvSpPr>
            <a:spLocks noGrp="1"/>
          </p:cNvSpPr>
          <p:nvPr>
            <p:ph type="ctrTitle"/>
          </p:nvPr>
        </p:nvSpPr>
        <p:spPr>
          <a:xfrm>
            <a:off x="-1" y="3757975"/>
            <a:ext cx="12191991" cy="1371373"/>
          </a:xfrm>
        </p:spPr>
        <p:txBody>
          <a:bodyPr>
            <a:normAutofit/>
          </a:bodyPr>
          <a:lstStyle/>
          <a:p>
            <a:r>
              <a:rPr lang="en-US" sz="4400">
                <a:solidFill>
                  <a:schemeClr val="bg1"/>
                </a:solidFill>
              </a:rPr>
              <a:t>Response and Operational Updates</a:t>
            </a:r>
          </a:p>
        </p:txBody>
      </p:sp>
      <p:sp>
        <p:nvSpPr>
          <p:cNvPr id="3" name="Subtitle 2">
            <a:extLst>
              <a:ext uri="{FF2B5EF4-FFF2-40B4-BE49-F238E27FC236}">
                <a16:creationId xmlns:a16="http://schemas.microsoft.com/office/drawing/2014/main" id="{4C27F192-B470-4D59-AE7E-58156EB1C49C}"/>
              </a:ext>
            </a:extLst>
          </p:cNvPr>
          <p:cNvSpPr>
            <a:spLocks noGrp="1"/>
          </p:cNvSpPr>
          <p:nvPr>
            <p:ph type="subTitle" idx="1"/>
          </p:nvPr>
        </p:nvSpPr>
        <p:spPr>
          <a:xfrm>
            <a:off x="0" y="5155474"/>
            <a:ext cx="12192000" cy="1200876"/>
          </a:xfrm>
        </p:spPr>
        <p:txBody>
          <a:bodyPr>
            <a:normAutofit/>
          </a:bodyPr>
          <a:lstStyle/>
          <a:p>
            <a:r>
              <a:rPr lang="en-US" sz="2000">
                <a:solidFill>
                  <a:schemeClr val="bg1"/>
                </a:solidFill>
              </a:rPr>
              <a:t>Complete County Committee Meeting</a:t>
            </a:r>
          </a:p>
          <a:p>
            <a:r>
              <a:rPr lang="en-US" sz="2000">
                <a:solidFill>
                  <a:schemeClr val="bg1"/>
                </a:solidFill>
              </a:rPr>
              <a:t>June 4, 2020</a:t>
            </a:r>
          </a:p>
        </p:txBody>
      </p:sp>
      <p:pic>
        <p:nvPicPr>
          <p:cNvPr id="5" name="Picture 4">
            <a:extLst>
              <a:ext uri="{FF2B5EF4-FFF2-40B4-BE49-F238E27FC236}">
                <a16:creationId xmlns:a16="http://schemas.microsoft.com/office/drawing/2014/main" id="{24022577-1917-4CB1-96E2-4EE605C39A86}"/>
              </a:ext>
            </a:extLst>
          </p:cNvPr>
          <p:cNvPicPr>
            <a:picLocks noChangeAspect="1"/>
          </p:cNvPicPr>
          <p:nvPr/>
        </p:nvPicPr>
        <p:blipFill rotWithShape="1">
          <a:blip r:embed="rId3">
            <a:extLst>
              <a:ext uri="{28A0092B-C50C-407E-A947-70E740481C1C}">
                <a14:useLocalDpi xmlns:a14="http://schemas.microsoft.com/office/drawing/2010/main" val="0"/>
              </a:ext>
            </a:extLst>
          </a:blip>
          <a:srcRect l="52711"/>
          <a:stretch/>
        </p:blipFill>
        <p:spPr>
          <a:xfrm>
            <a:off x="412527" y="653144"/>
            <a:ext cx="3930369" cy="2586446"/>
          </a:xfrm>
          <a:prstGeom prst="rect">
            <a:avLst/>
          </a:prstGeom>
        </p:spPr>
      </p:pic>
      <p:cxnSp>
        <p:nvCxnSpPr>
          <p:cNvPr id="7" name="Straight Connector 6">
            <a:extLst>
              <a:ext uri="{FF2B5EF4-FFF2-40B4-BE49-F238E27FC236}">
                <a16:creationId xmlns:a16="http://schemas.microsoft.com/office/drawing/2014/main" id="{999036C7-F59D-41DB-9A6C-2251792D8FAF}"/>
              </a:ext>
            </a:extLst>
          </p:cNvPr>
          <p:cNvCxnSpPr/>
          <p:nvPr/>
        </p:nvCxnSpPr>
        <p:spPr>
          <a:xfrm>
            <a:off x="4197531" y="653144"/>
            <a:ext cx="0" cy="26561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5335C17-9FCD-482C-A168-E1F655DCE0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326" y="1315675"/>
            <a:ext cx="8321039" cy="1698172"/>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0133A51F-B8F0-40FC-82A0-EF20A06905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2528"/>
            <a:ext cx="12192000" cy="6096000"/>
          </a:xfrm>
          <a:prstGeom prst="rect">
            <a:avLst/>
          </a:prstGeom>
        </p:spPr>
      </p:pic>
    </p:spTree>
    <p:extLst>
      <p:ext uri="{BB962C8B-B14F-4D97-AF65-F5344CB8AC3E}">
        <p14:creationId xmlns:p14="http://schemas.microsoft.com/office/powerpoint/2010/main" val="2269359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3ABC8-F25A-4FD2-8E15-37D58A8B1334}"/>
              </a:ext>
            </a:extLst>
          </p:cNvPr>
          <p:cNvSpPr>
            <a:spLocks noGrp="1"/>
          </p:cNvSpPr>
          <p:nvPr>
            <p:ph type="title"/>
          </p:nvPr>
        </p:nvSpPr>
        <p:spPr>
          <a:xfrm>
            <a:off x="2157854" y="166001"/>
            <a:ext cx="9870060" cy="1061138"/>
          </a:xfrm>
        </p:spPr>
        <p:txBody>
          <a:bodyPr>
            <a:normAutofit/>
          </a:bodyPr>
          <a:lstStyle/>
          <a:p>
            <a:r>
              <a:rPr lang="en-US" sz="5400">
                <a:latin typeface="Century Gothic"/>
              </a:rPr>
              <a:t>#1 </a:t>
            </a:r>
            <a:r>
              <a:rPr lang="en-US" sz="5400" i="1">
                <a:latin typeface="Century Gothic"/>
              </a:rPr>
              <a:t>Take the Census</a:t>
            </a:r>
            <a:endParaRPr lang="en-US" sz="5400" i="1"/>
          </a:p>
        </p:txBody>
      </p:sp>
      <p:sp>
        <p:nvSpPr>
          <p:cNvPr id="3" name="Content Placeholder 2">
            <a:extLst>
              <a:ext uri="{FF2B5EF4-FFF2-40B4-BE49-F238E27FC236}">
                <a16:creationId xmlns:a16="http://schemas.microsoft.com/office/drawing/2014/main" id="{9A21384C-EC25-4CC7-91F4-6BED0B77EEF4}"/>
              </a:ext>
            </a:extLst>
          </p:cNvPr>
          <p:cNvSpPr>
            <a:spLocks noGrp="1"/>
          </p:cNvSpPr>
          <p:nvPr>
            <p:ph sz="half" idx="1"/>
          </p:nvPr>
        </p:nvSpPr>
        <p:spPr>
          <a:xfrm>
            <a:off x="695325" y="1758950"/>
            <a:ext cx="5181600" cy="4351338"/>
          </a:xfrm>
        </p:spPr>
        <p:txBody>
          <a:bodyPr vert="horz" lIns="91440" tIns="45720" rIns="91440" bIns="45720" rtlCol="0" anchor="t">
            <a:normAutofit/>
          </a:bodyPr>
          <a:lstStyle/>
          <a:p>
            <a:pPr>
              <a:spcAft>
                <a:spcPts val="1200"/>
              </a:spcAft>
            </a:pPr>
            <a:r>
              <a:rPr lang="en-US">
                <a:latin typeface="Calibri"/>
                <a:cs typeface="Calibri"/>
              </a:rPr>
              <a:t>Let others know how easy it is</a:t>
            </a:r>
          </a:p>
          <a:p>
            <a:pPr>
              <a:spcAft>
                <a:spcPts val="1200"/>
              </a:spcAft>
            </a:pPr>
            <a:r>
              <a:rPr lang="en-US">
                <a:latin typeface="Calibri"/>
                <a:cs typeface="Calibri"/>
              </a:rPr>
              <a:t>Encourage them to take it today!</a:t>
            </a:r>
          </a:p>
          <a:p>
            <a:pPr lvl="1">
              <a:spcBef>
                <a:spcPts val="0"/>
              </a:spcBef>
              <a:spcAft>
                <a:spcPts val="600"/>
              </a:spcAft>
            </a:pPr>
            <a:r>
              <a:rPr lang="en-US">
                <a:latin typeface="Calibri"/>
                <a:cs typeface="Calibri"/>
              </a:rPr>
              <a:t>Safe</a:t>
            </a:r>
          </a:p>
          <a:p>
            <a:pPr lvl="1">
              <a:spcBef>
                <a:spcPts val="0"/>
              </a:spcBef>
              <a:spcAft>
                <a:spcPts val="600"/>
              </a:spcAft>
            </a:pPr>
            <a:r>
              <a:rPr lang="en-US">
                <a:latin typeface="Calibri"/>
                <a:cs typeface="Calibri"/>
              </a:rPr>
              <a:t>Important</a:t>
            </a:r>
          </a:p>
          <a:p>
            <a:pPr lvl="1">
              <a:spcBef>
                <a:spcPts val="0"/>
              </a:spcBef>
              <a:spcAft>
                <a:spcPts val="600"/>
              </a:spcAft>
            </a:pPr>
            <a:r>
              <a:rPr lang="en-US">
                <a:latin typeface="Calibri"/>
                <a:cs typeface="Calibri"/>
              </a:rPr>
              <a:t>Confidential</a:t>
            </a:r>
          </a:p>
          <a:p>
            <a:pPr lvl="1">
              <a:spcBef>
                <a:spcPts val="0"/>
              </a:spcBef>
              <a:spcAft>
                <a:spcPts val="600"/>
              </a:spcAft>
            </a:pPr>
            <a:r>
              <a:rPr lang="en-US">
                <a:latin typeface="Calibri"/>
                <a:cs typeface="Calibri"/>
              </a:rPr>
              <a:t>No citizenship question </a:t>
            </a:r>
          </a:p>
          <a:p>
            <a:pPr lvl="1">
              <a:spcBef>
                <a:spcPts val="0"/>
              </a:spcBef>
              <a:spcAft>
                <a:spcPts val="600"/>
              </a:spcAft>
            </a:pPr>
            <a:endParaRPr lang="en-US">
              <a:latin typeface="Calibri"/>
              <a:cs typeface="Calibri"/>
            </a:endParaRPr>
          </a:p>
          <a:p>
            <a:pPr lvl="1">
              <a:spcBef>
                <a:spcPts val="0"/>
              </a:spcBef>
              <a:spcAft>
                <a:spcPts val="600"/>
              </a:spcAft>
            </a:pPr>
            <a:r>
              <a:rPr lang="en-US">
                <a:latin typeface="Calibri"/>
                <a:cs typeface="Calibri"/>
              </a:rPr>
              <a:t>ONLINE: www.My2020Census.Gov</a:t>
            </a:r>
            <a:r>
              <a:rPr lang="en-US">
                <a:latin typeface="Calibri"/>
                <a:cs typeface="Calibri"/>
                <a:hlinkClick r:id="rId2"/>
              </a:rPr>
              <a:t>My2020Census.Gov</a:t>
            </a:r>
            <a:endParaRPr lang="en-US">
              <a:latin typeface="Calibri" panose="020F0502020204030204" pitchFamily="34" charset="0"/>
              <a:cs typeface="Calibri" panose="020F0502020204030204" pitchFamily="34" charset="0"/>
            </a:endParaRPr>
          </a:p>
        </p:txBody>
      </p:sp>
      <p:pic>
        <p:nvPicPr>
          <p:cNvPr id="1026" name="Picture 2" descr="What to know about the 2020 census | Pew Research Center">
            <a:extLst>
              <a:ext uri="{FF2B5EF4-FFF2-40B4-BE49-F238E27FC236}">
                <a16:creationId xmlns:a16="http://schemas.microsoft.com/office/drawing/2014/main" id="{39D773FF-E141-46D8-8BD7-8DAD9DCAEC67}"/>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81437" y="1758950"/>
            <a:ext cx="51816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drawing&#10;&#10;Description automatically generated">
            <a:extLst>
              <a:ext uri="{FF2B5EF4-FFF2-40B4-BE49-F238E27FC236}">
                <a16:creationId xmlns:a16="http://schemas.microsoft.com/office/drawing/2014/main" id="{5313BEE3-0C7D-4155-8FF6-F579A64033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146" y="288758"/>
            <a:ext cx="1589532" cy="1094232"/>
          </a:xfrm>
          <a:prstGeom prst="rect">
            <a:avLst/>
          </a:prstGeom>
        </p:spPr>
      </p:pic>
    </p:spTree>
    <p:extLst>
      <p:ext uri="{BB962C8B-B14F-4D97-AF65-F5344CB8AC3E}">
        <p14:creationId xmlns:p14="http://schemas.microsoft.com/office/powerpoint/2010/main" val="217868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3ABC8-F25A-4FD2-8E15-37D58A8B1334}"/>
              </a:ext>
            </a:extLst>
          </p:cNvPr>
          <p:cNvSpPr>
            <a:spLocks noGrp="1"/>
          </p:cNvSpPr>
          <p:nvPr>
            <p:ph type="title"/>
          </p:nvPr>
        </p:nvSpPr>
        <p:spPr/>
        <p:txBody>
          <a:bodyPr>
            <a:noAutofit/>
          </a:bodyPr>
          <a:lstStyle/>
          <a:p>
            <a:r>
              <a:rPr lang="en-US" sz="4400">
                <a:latin typeface="Century Gothic"/>
              </a:rPr>
              <a:t>#2 </a:t>
            </a:r>
            <a:r>
              <a:rPr lang="en-US" sz="4000" i="1">
                <a:latin typeface="Century Gothic"/>
              </a:rPr>
              <a:t>Volunteer at Census Palooza!</a:t>
            </a:r>
            <a:endParaRPr lang="en-US" sz="4400" i="1"/>
          </a:p>
        </p:txBody>
      </p:sp>
      <p:sp>
        <p:nvSpPr>
          <p:cNvPr id="3" name="TextBox 2">
            <a:extLst>
              <a:ext uri="{FF2B5EF4-FFF2-40B4-BE49-F238E27FC236}">
                <a16:creationId xmlns:a16="http://schemas.microsoft.com/office/drawing/2014/main" id="{65CD6449-9BF3-42C2-8779-DB78DC89C2E0}"/>
              </a:ext>
            </a:extLst>
          </p:cNvPr>
          <p:cNvSpPr txBox="1"/>
          <p:nvPr/>
        </p:nvSpPr>
        <p:spPr>
          <a:xfrm>
            <a:off x="325636" y="1224703"/>
            <a:ext cx="6298794"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t>Saturday, August 29</a:t>
            </a:r>
          </a:p>
          <a:p>
            <a:r>
              <a:rPr lang="en-US" sz="2800" b="1" dirty="0">
                <a:cs typeface="Calibri"/>
              </a:rPr>
              <a:t>9:30am – 2:00pm</a:t>
            </a:r>
          </a:p>
          <a:p>
            <a:endParaRPr lang="en-US" sz="1050" b="1" dirty="0">
              <a:cs typeface="Calibri"/>
            </a:endParaRPr>
          </a:p>
          <a:p>
            <a:pPr marL="285750" indent="-285750">
              <a:buFont typeface="Arial"/>
              <a:buChar char="•"/>
            </a:pPr>
            <a:r>
              <a:rPr lang="en-US" sz="2800" dirty="0">
                <a:cs typeface="Calibri"/>
              </a:rPr>
              <a:t>Focused Low Response Areas</a:t>
            </a:r>
          </a:p>
          <a:p>
            <a:pPr marL="742950" lvl="1" indent="-285750">
              <a:buFont typeface="Arial"/>
              <a:buChar char="•"/>
            </a:pPr>
            <a:r>
              <a:rPr lang="en-US" sz="2000" dirty="0">
                <a:cs typeface="Calibri"/>
              </a:rPr>
              <a:t>Barcroft Apartments</a:t>
            </a:r>
          </a:p>
          <a:p>
            <a:pPr marL="742950" lvl="1" indent="-285750">
              <a:buFont typeface="Arial"/>
              <a:buChar char="•"/>
            </a:pPr>
            <a:r>
              <a:rPr lang="en-US" sz="2000" dirty="0">
                <a:cs typeface="Calibri"/>
              </a:rPr>
              <a:t>Gates of Ballston Apartments</a:t>
            </a:r>
          </a:p>
          <a:p>
            <a:pPr marL="742950" lvl="1" indent="-285750">
              <a:buFont typeface="Arial"/>
              <a:buChar char="•"/>
            </a:pPr>
            <a:r>
              <a:rPr lang="en-US" sz="2000" dirty="0">
                <a:cs typeface="Calibri"/>
              </a:rPr>
              <a:t>Green Valley</a:t>
            </a:r>
          </a:p>
          <a:p>
            <a:pPr lvl="1"/>
            <a:endParaRPr lang="en-US" sz="2400" dirty="0">
              <a:cs typeface="Calibri"/>
            </a:endParaRPr>
          </a:p>
          <a:p>
            <a:pPr marL="285750" indent="-285750">
              <a:buFont typeface="Arial"/>
              <a:buChar char="•"/>
            </a:pPr>
            <a:r>
              <a:rPr lang="en-US" sz="2800" dirty="0">
                <a:cs typeface="Calibri"/>
              </a:rPr>
              <a:t>Activities with safe social distancing</a:t>
            </a:r>
          </a:p>
          <a:p>
            <a:pPr marL="742950" lvl="1" indent="-285750">
              <a:buFont typeface="Arial"/>
              <a:buChar char="•"/>
            </a:pPr>
            <a:r>
              <a:rPr lang="en-US" sz="2000" dirty="0">
                <a:cs typeface="Calibri"/>
              </a:rPr>
              <a:t>Door hangers</a:t>
            </a:r>
          </a:p>
          <a:p>
            <a:pPr marL="742950" lvl="1" indent="-285750">
              <a:buFont typeface="Arial"/>
              <a:buChar char="•"/>
            </a:pPr>
            <a:r>
              <a:rPr lang="en-US" sz="2000" dirty="0">
                <a:cs typeface="Calibri"/>
              </a:rPr>
              <a:t>Education </a:t>
            </a:r>
          </a:p>
          <a:p>
            <a:pPr marL="742950" lvl="1" indent="-285750">
              <a:buFont typeface="Arial"/>
              <a:buChar char="•"/>
            </a:pPr>
            <a:r>
              <a:rPr lang="en-US" sz="2000" dirty="0">
                <a:cs typeface="Calibri"/>
              </a:rPr>
              <a:t>Opportunities to take the Census in real time</a:t>
            </a:r>
          </a:p>
        </p:txBody>
      </p:sp>
      <p:pic>
        <p:nvPicPr>
          <p:cNvPr id="9" name="Picture 9" descr="A close up of a sign&#10;&#10;Description automatically generated">
            <a:extLst>
              <a:ext uri="{FF2B5EF4-FFF2-40B4-BE49-F238E27FC236}">
                <a16:creationId xmlns:a16="http://schemas.microsoft.com/office/drawing/2014/main" id="{11A22F64-EC11-4613-9240-A08E3A1C556D}"/>
              </a:ext>
            </a:extLst>
          </p:cNvPr>
          <p:cNvPicPr>
            <a:picLocks noChangeAspect="1"/>
          </p:cNvPicPr>
          <p:nvPr/>
        </p:nvPicPr>
        <p:blipFill>
          <a:blip r:embed="rId2"/>
          <a:stretch>
            <a:fillRect/>
          </a:stretch>
        </p:blipFill>
        <p:spPr>
          <a:xfrm>
            <a:off x="6338934" y="1441320"/>
            <a:ext cx="5295440" cy="3985351"/>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06C510AA-7431-4631-A8DF-9F0B116D8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6967" y="252260"/>
            <a:ext cx="1589532" cy="1094232"/>
          </a:xfrm>
          <a:prstGeom prst="rect">
            <a:avLst/>
          </a:prstGeom>
        </p:spPr>
      </p:pic>
      <p:sp>
        <p:nvSpPr>
          <p:cNvPr id="4" name="TextBox 3">
            <a:extLst>
              <a:ext uri="{FF2B5EF4-FFF2-40B4-BE49-F238E27FC236}">
                <a16:creationId xmlns:a16="http://schemas.microsoft.com/office/drawing/2014/main" id="{01B49502-0F69-45A2-BABE-D06E0956E6CC}"/>
              </a:ext>
            </a:extLst>
          </p:cNvPr>
          <p:cNvSpPr txBox="1"/>
          <p:nvPr/>
        </p:nvSpPr>
        <p:spPr>
          <a:xfrm>
            <a:off x="748748" y="5585791"/>
            <a:ext cx="74366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https://www.signupgenius.com/go/8050a4eaeaf28a2f58-census1</a:t>
            </a:r>
          </a:p>
        </p:txBody>
      </p:sp>
    </p:spTree>
    <p:extLst>
      <p:ext uri="{BB962C8B-B14F-4D97-AF65-F5344CB8AC3E}">
        <p14:creationId xmlns:p14="http://schemas.microsoft.com/office/powerpoint/2010/main" val="130252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3ABC8-F25A-4FD2-8E15-37D58A8B1334}"/>
              </a:ext>
            </a:extLst>
          </p:cNvPr>
          <p:cNvSpPr>
            <a:spLocks noGrp="1"/>
          </p:cNvSpPr>
          <p:nvPr>
            <p:ph type="title"/>
          </p:nvPr>
        </p:nvSpPr>
        <p:spPr/>
        <p:txBody>
          <a:bodyPr>
            <a:normAutofit/>
          </a:bodyPr>
          <a:lstStyle/>
          <a:p>
            <a:r>
              <a:rPr lang="en-US" sz="5400">
                <a:latin typeface="Century Gothic"/>
              </a:rPr>
              <a:t>#3 Call or Email a Friend</a:t>
            </a:r>
            <a:endParaRPr lang="en-US" sz="5400"/>
          </a:p>
        </p:txBody>
      </p:sp>
      <p:sp>
        <p:nvSpPr>
          <p:cNvPr id="3" name="Content Placeholder 2">
            <a:extLst>
              <a:ext uri="{FF2B5EF4-FFF2-40B4-BE49-F238E27FC236}">
                <a16:creationId xmlns:a16="http://schemas.microsoft.com/office/drawing/2014/main" id="{9A21384C-EC25-4CC7-91F4-6BED0B77EEF4}"/>
              </a:ext>
            </a:extLst>
          </p:cNvPr>
          <p:cNvSpPr>
            <a:spLocks noGrp="1"/>
          </p:cNvSpPr>
          <p:nvPr>
            <p:ph idx="1"/>
          </p:nvPr>
        </p:nvSpPr>
        <p:spPr>
          <a:xfrm>
            <a:off x="352425" y="1695450"/>
            <a:ext cx="5470860" cy="4137117"/>
          </a:xfrm>
        </p:spPr>
        <p:txBody>
          <a:bodyPr vert="horz" lIns="91440" tIns="45720" rIns="91440" bIns="45720" rtlCol="0" anchor="t">
            <a:normAutofit/>
          </a:bodyPr>
          <a:lstStyle/>
          <a:p>
            <a:pPr>
              <a:spcAft>
                <a:spcPts val="1200"/>
              </a:spcAft>
            </a:pPr>
            <a:r>
              <a:rPr lang="en-US">
                <a:cs typeface="Calibri"/>
              </a:rPr>
              <a:t>Tell the people in your network about the Census and why the Census is important…</a:t>
            </a:r>
          </a:p>
          <a:p>
            <a:pPr marL="971550" lvl="1" indent="-514350">
              <a:spcBef>
                <a:spcPts val="0"/>
              </a:spcBef>
              <a:spcAft>
                <a:spcPts val="1200"/>
              </a:spcAft>
              <a:buAutoNum type="arabicParenR"/>
            </a:pPr>
            <a:r>
              <a:rPr lang="en-US"/>
              <a:t>Receive our fair share of $675 billion dollars in federal funding</a:t>
            </a:r>
          </a:p>
          <a:p>
            <a:pPr marL="971550" lvl="1" indent="-514350">
              <a:spcBef>
                <a:spcPts val="0"/>
              </a:spcBef>
              <a:spcAft>
                <a:spcPts val="1200"/>
              </a:spcAft>
              <a:buAutoNum type="arabicParenR"/>
            </a:pPr>
            <a:r>
              <a:rPr lang="en-US"/>
              <a:t>Have the appropriate number of representatives in congress</a:t>
            </a:r>
          </a:p>
          <a:p>
            <a:pPr marL="971550" lvl="1" indent="-514350">
              <a:spcBef>
                <a:spcPts val="0"/>
              </a:spcBef>
              <a:spcAft>
                <a:spcPts val="1200"/>
              </a:spcAft>
              <a:buAutoNum type="arabicParenR"/>
            </a:pPr>
            <a:r>
              <a:rPr lang="en-US"/>
              <a:t>And plan for our community’s future needs. </a:t>
            </a:r>
            <a:endParaRPr lang="en-US">
              <a:cs typeface="Calibri" panose="020F0502020204030204" pitchFamily="34" charset="0"/>
            </a:endParaRPr>
          </a:p>
          <a:p>
            <a:pPr>
              <a:spcAft>
                <a:spcPts val="1200"/>
              </a:spcAft>
            </a:pPr>
            <a:endParaRPr lang="en-US">
              <a:cs typeface="Calibri" panose="020F050202020403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61264E29-CE16-4C7C-A453-309464E58A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639" y="228908"/>
            <a:ext cx="1589532" cy="1094232"/>
          </a:xfrm>
          <a:prstGeom prst="rect">
            <a:avLst/>
          </a:prstGeom>
        </p:spPr>
      </p:pic>
      <p:pic>
        <p:nvPicPr>
          <p:cNvPr id="6146" name="Picture 2" descr="census101-(3)-1">
            <a:extLst>
              <a:ext uri="{FF2B5EF4-FFF2-40B4-BE49-F238E27FC236}">
                <a16:creationId xmlns:a16="http://schemas.microsoft.com/office/drawing/2014/main" id="{1ACE7D9D-DF59-48B2-B535-392F90442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07095"/>
            <a:ext cx="5715000"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24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3ABC8-F25A-4FD2-8E15-37D58A8B1334}"/>
              </a:ext>
            </a:extLst>
          </p:cNvPr>
          <p:cNvSpPr>
            <a:spLocks noGrp="1"/>
          </p:cNvSpPr>
          <p:nvPr>
            <p:ph type="title"/>
          </p:nvPr>
        </p:nvSpPr>
        <p:spPr/>
        <p:txBody>
          <a:bodyPr>
            <a:noAutofit/>
          </a:bodyPr>
          <a:lstStyle/>
          <a:p>
            <a:r>
              <a:rPr lang="en-US" sz="5400">
                <a:latin typeface="Century Gothic"/>
              </a:rPr>
              <a:t>#4 </a:t>
            </a:r>
            <a:r>
              <a:rPr lang="en-US" sz="4000">
                <a:latin typeface="Century Gothic"/>
              </a:rPr>
              <a:t>Share Posts on Social Media</a:t>
            </a:r>
            <a:endParaRPr lang="en-US" sz="5400"/>
          </a:p>
        </p:txBody>
      </p:sp>
      <p:sp>
        <p:nvSpPr>
          <p:cNvPr id="3" name="Content Placeholder 2">
            <a:extLst>
              <a:ext uri="{FF2B5EF4-FFF2-40B4-BE49-F238E27FC236}">
                <a16:creationId xmlns:a16="http://schemas.microsoft.com/office/drawing/2014/main" id="{9A21384C-EC25-4CC7-91F4-6BED0B77EEF4}"/>
              </a:ext>
            </a:extLst>
          </p:cNvPr>
          <p:cNvSpPr>
            <a:spLocks noGrp="1"/>
          </p:cNvSpPr>
          <p:nvPr>
            <p:ph sz="half" idx="1"/>
          </p:nvPr>
        </p:nvSpPr>
        <p:spPr>
          <a:xfrm>
            <a:off x="595829" y="1605287"/>
            <a:ext cx="7121227" cy="4163447"/>
          </a:xfrm>
          <a:ln>
            <a:noFill/>
          </a:ln>
        </p:spPr>
        <p:txBody>
          <a:bodyPr vert="horz" lIns="91440" tIns="45720" rIns="91440" bIns="45720" rtlCol="0" anchor="t">
            <a:normAutofit fontScale="92500" lnSpcReduction="10000"/>
          </a:bodyPr>
          <a:lstStyle/>
          <a:p>
            <a:pPr>
              <a:spcAft>
                <a:spcPts val="1200"/>
              </a:spcAft>
            </a:pPr>
            <a:r>
              <a:rPr lang="en-US">
                <a:cs typeface="Calibri"/>
              </a:rPr>
              <a:t>Use communications platforms to share </a:t>
            </a:r>
          </a:p>
          <a:p>
            <a:pPr lvl="1">
              <a:spcAft>
                <a:spcPts val="600"/>
              </a:spcAft>
            </a:pPr>
            <a:r>
              <a:rPr lang="en-US">
                <a:cs typeface="Calibri"/>
              </a:rPr>
              <a:t>Census newsletters</a:t>
            </a:r>
          </a:p>
          <a:p>
            <a:pPr lvl="1">
              <a:spcBef>
                <a:spcPts val="0"/>
              </a:spcBef>
              <a:spcAft>
                <a:spcPts val="600"/>
              </a:spcAft>
            </a:pPr>
            <a:r>
              <a:rPr lang="en-US">
                <a:cs typeface="Calibri"/>
              </a:rPr>
              <a:t>Arlington Census news stories</a:t>
            </a:r>
          </a:p>
          <a:p>
            <a:pPr lvl="1">
              <a:spcBef>
                <a:spcPts val="0"/>
              </a:spcBef>
              <a:spcAft>
                <a:spcPts val="600"/>
              </a:spcAft>
            </a:pPr>
            <a:r>
              <a:rPr lang="en-US">
                <a:cs typeface="Calibri"/>
              </a:rPr>
              <a:t>Census information in different languages</a:t>
            </a:r>
          </a:p>
          <a:p>
            <a:pPr lvl="1">
              <a:spcBef>
                <a:spcPts val="0"/>
              </a:spcBef>
              <a:spcAft>
                <a:spcPts val="600"/>
              </a:spcAft>
            </a:pPr>
            <a:r>
              <a:rPr lang="en-US" b="1">
                <a:cs typeface="Calibri"/>
              </a:rPr>
              <a:t>YOUR OWN STORY!</a:t>
            </a:r>
            <a:endParaRPr lang="en-US" b="1">
              <a:cs typeface="Calibri" panose="020F0502020204030204" pitchFamily="34" charset="0"/>
            </a:endParaRPr>
          </a:p>
          <a:p>
            <a:pPr>
              <a:spcAft>
                <a:spcPts val="1200"/>
              </a:spcAft>
            </a:pPr>
            <a:r>
              <a:rPr lang="en-US">
                <a:cs typeface="Calibri"/>
              </a:rPr>
              <a:t>Arlington County has a Census toolkit full of resources</a:t>
            </a:r>
          </a:p>
          <a:p>
            <a:pPr lvl="1">
              <a:lnSpc>
                <a:spcPct val="100000"/>
              </a:lnSpc>
              <a:spcAft>
                <a:spcPts val="600"/>
              </a:spcAft>
            </a:pPr>
            <a:r>
              <a:rPr lang="en-US" sz="2000">
                <a:solidFill>
                  <a:srgbClr val="205493"/>
                </a:solidFill>
                <a:cs typeface="Calibri"/>
              </a:rPr>
              <a:t>Arlingtonva.us/Census</a:t>
            </a:r>
          </a:p>
          <a:p>
            <a:pPr lvl="1">
              <a:lnSpc>
                <a:spcPct val="100000"/>
              </a:lnSpc>
              <a:spcAft>
                <a:spcPts val="600"/>
              </a:spcAft>
            </a:pPr>
            <a:r>
              <a:rPr lang="en-US" sz="2000">
                <a:solidFill>
                  <a:srgbClr val="205493"/>
                </a:solidFill>
                <a:ea typeface="+mn-lt"/>
                <a:cs typeface="+mn-lt"/>
              </a:rPr>
              <a:t>Arlingtonva.us/Census&gt;"For Partners &amp; Champions"</a:t>
            </a:r>
            <a:br>
              <a:rPr lang="en-US" sz="2000">
                <a:solidFill>
                  <a:srgbClr val="205493"/>
                </a:solidFill>
                <a:ea typeface="+mn-lt"/>
                <a:cs typeface="+mn-lt"/>
              </a:rPr>
            </a:br>
            <a:r>
              <a:rPr lang="en-US" sz="1600">
                <a:ea typeface="+mn-lt"/>
                <a:cs typeface="+mn-lt"/>
              </a:rPr>
              <a:t>https://topics.arlingtonva.us/census-2020/census-partner-toolkit/</a:t>
            </a:r>
            <a:endParaRPr lang="en-US" sz="1600">
              <a:cs typeface="Calibri"/>
            </a:endParaRPr>
          </a:p>
        </p:txBody>
      </p:sp>
      <p:pic>
        <p:nvPicPr>
          <p:cNvPr id="5" name="Picture 4" descr="A picture containing drawing&#10;&#10;Description automatically generated">
            <a:extLst>
              <a:ext uri="{FF2B5EF4-FFF2-40B4-BE49-F238E27FC236}">
                <a16:creationId xmlns:a16="http://schemas.microsoft.com/office/drawing/2014/main" id="{771FD655-7A5A-4152-8F5F-2226876AE2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639" y="228908"/>
            <a:ext cx="1589532" cy="1094232"/>
          </a:xfrm>
          <a:prstGeom prst="rect">
            <a:avLst/>
          </a:prstGeom>
        </p:spPr>
      </p:pic>
      <p:pic>
        <p:nvPicPr>
          <p:cNvPr id="8" name="Picture 7">
            <a:extLst>
              <a:ext uri="{FF2B5EF4-FFF2-40B4-BE49-F238E27FC236}">
                <a16:creationId xmlns:a16="http://schemas.microsoft.com/office/drawing/2014/main" id="{BBF18F5A-0920-4037-8A14-B273D716F84B}"/>
              </a:ext>
            </a:extLst>
          </p:cNvPr>
          <p:cNvPicPr>
            <a:picLocks noChangeAspect="1"/>
          </p:cNvPicPr>
          <p:nvPr/>
        </p:nvPicPr>
        <p:blipFill>
          <a:blip r:embed="rId3"/>
          <a:stretch>
            <a:fillRect/>
          </a:stretch>
        </p:blipFill>
        <p:spPr>
          <a:xfrm>
            <a:off x="7481083" y="1491916"/>
            <a:ext cx="3972980" cy="41764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78621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9DB9-E2D6-4947-B6DD-008663CEEF46}"/>
              </a:ext>
            </a:extLst>
          </p:cNvPr>
          <p:cNvSpPr>
            <a:spLocks noGrp="1"/>
          </p:cNvSpPr>
          <p:nvPr>
            <p:ph type="title"/>
          </p:nvPr>
        </p:nvSpPr>
        <p:spPr/>
        <p:txBody>
          <a:bodyPr/>
          <a:lstStyle/>
          <a:p>
            <a:r>
              <a:rPr lang="en-US"/>
              <a:t>Welcome and Special Guests</a:t>
            </a:r>
          </a:p>
        </p:txBody>
      </p:sp>
      <p:sp>
        <p:nvSpPr>
          <p:cNvPr id="3" name="Content Placeholder 2">
            <a:extLst>
              <a:ext uri="{FF2B5EF4-FFF2-40B4-BE49-F238E27FC236}">
                <a16:creationId xmlns:a16="http://schemas.microsoft.com/office/drawing/2014/main" id="{9DDB24C4-5C14-4216-8957-24845228AD87}"/>
              </a:ext>
            </a:extLst>
          </p:cNvPr>
          <p:cNvSpPr>
            <a:spLocks noGrp="1"/>
          </p:cNvSpPr>
          <p:nvPr>
            <p:ph idx="1"/>
          </p:nvPr>
        </p:nvSpPr>
        <p:spPr>
          <a:xfrm>
            <a:off x="454025" y="1636684"/>
            <a:ext cx="5467786" cy="4216204"/>
          </a:xfrm>
        </p:spPr>
        <p:txBody>
          <a:bodyPr>
            <a:normAutofit/>
          </a:bodyPr>
          <a:lstStyle/>
          <a:p>
            <a:pPr marL="457200" indent="-457200">
              <a:spcBef>
                <a:spcPts val="2400"/>
              </a:spcBef>
              <a:buClr>
                <a:srgbClr val="671E75"/>
              </a:buClr>
              <a:buSzPct val="150000"/>
              <a:buFont typeface="+mj-lt"/>
              <a:buAutoNum type="arabicPeriod"/>
            </a:pPr>
            <a:r>
              <a:rPr lang="en-US" sz="2200" i="1"/>
              <a:t>Welcome</a:t>
            </a:r>
          </a:p>
          <a:p>
            <a:pPr marL="457200" indent="-457200">
              <a:spcBef>
                <a:spcPts val="2400"/>
              </a:spcBef>
              <a:buClr>
                <a:srgbClr val="671E75"/>
              </a:buClr>
              <a:buSzPct val="150000"/>
              <a:buFont typeface="+mj-lt"/>
              <a:buAutoNum type="arabicPeriod"/>
            </a:pPr>
            <a:r>
              <a:rPr lang="en-US" sz="2200" i="1"/>
              <a:t>Status of the 2020 Census</a:t>
            </a:r>
          </a:p>
          <a:p>
            <a:pPr marL="457200" indent="-457200">
              <a:spcBef>
                <a:spcPts val="2400"/>
              </a:spcBef>
              <a:buClr>
                <a:srgbClr val="671E75"/>
              </a:buClr>
              <a:buSzPct val="150000"/>
              <a:buFont typeface="+mj-lt"/>
              <a:buAutoNum type="arabicPeriod"/>
            </a:pPr>
            <a:r>
              <a:rPr lang="en-US" sz="2200" i="1"/>
              <a:t>Census Operational Update</a:t>
            </a:r>
          </a:p>
          <a:p>
            <a:pPr marL="457200" indent="-457200">
              <a:spcBef>
                <a:spcPts val="2400"/>
              </a:spcBef>
              <a:buClr>
                <a:srgbClr val="671E75"/>
              </a:buClr>
              <a:buSzPct val="150000"/>
              <a:buFont typeface="+mj-lt"/>
              <a:buAutoNum type="arabicPeriod"/>
            </a:pPr>
            <a:r>
              <a:rPr lang="en-US" sz="2200" i="1"/>
              <a:t>Arlington Self Response Rate</a:t>
            </a:r>
          </a:p>
          <a:p>
            <a:pPr marL="457200" indent="-457200">
              <a:spcBef>
                <a:spcPts val="2400"/>
              </a:spcBef>
              <a:buClr>
                <a:srgbClr val="671E75"/>
              </a:buClr>
              <a:buSzPct val="150000"/>
              <a:buFont typeface="+mj-lt"/>
              <a:buAutoNum type="arabicPeriod"/>
            </a:pPr>
            <a:r>
              <a:rPr lang="en-US" sz="2200" i="1"/>
              <a:t>Call to Action!</a:t>
            </a:r>
          </a:p>
          <a:p>
            <a:pPr marL="457200" indent="-457200">
              <a:spcBef>
                <a:spcPts val="2400"/>
              </a:spcBef>
              <a:buClr>
                <a:srgbClr val="671E75"/>
              </a:buClr>
              <a:buSzPct val="150000"/>
              <a:buFont typeface="+mj-lt"/>
              <a:buAutoNum type="arabicPeriod"/>
            </a:pPr>
            <a:r>
              <a:rPr lang="en-US" sz="2200" i="1"/>
              <a:t>Strategies for Getting a Complete Count</a:t>
            </a:r>
          </a:p>
        </p:txBody>
      </p:sp>
      <p:grpSp>
        <p:nvGrpSpPr>
          <p:cNvPr id="14" name="Group 13">
            <a:extLst>
              <a:ext uri="{FF2B5EF4-FFF2-40B4-BE49-F238E27FC236}">
                <a16:creationId xmlns:a16="http://schemas.microsoft.com/office/drawing/2014/main" id="{BBB198E2-21AC-4807-802D-868CE4B06835}"/>
              </a:ext>
            </a:extLst>
          </p:cNvPr>
          <p:cNvGrpSpPr/>
          <p:nvPr/>
        </p:nvGrpSpPr>
        <p:grpSpPr>
          <a:xfrm>
            <a:off x="6270190" y="1294252"/>
            <a:ext cx="4859634" cy="4269496"/>
            <a:chOff x="6057753" y="1183372"/>
            <a:chExt cx="4859634" cy="4269496"/>
          </a:xfrm>
        </p:grpSpPr>
        <p:sp>
          <p:nvSpPr>
            <p:cNvPr id="12" name="Rectangle 11">
              <a:extLst>
                <a:ext uri="{FF2B5EF4-FFF2-40B4-BE49-F238E27FC236}">
                  <a16:creationId xmlns:a16="http://schemas.microsoft.com/office/drawing/2014/main" id="{ADEA00F5-6AE2-4B1F-8AB8-C1DA8D444CA4}"/>
                </a:ext>
              </a:extLst>
            </p:cNvPr>
            <p:cNvSpPr/>
            <p:nvPr/>
          </p:nvSpPr>
          <p:spPr>
            <a:xfrm>
              <a:off x="6206836" y="1227139"/>
              <a:ext cx="4692072" cy="528347"/>
            </a:xfrm>
            <a:prstGeom prst="rect">
              <a:avLst/>
            </a:prstGeom>
            <a:solidFill>
              <a:srgbClr val="671E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85139B84-0F46-43CA-A5D4-71E7E58ED3F7}"/>
                </a:ext>
              </a:extLst>
            </p:cNvPr>
            <p:cNvSpPr txBox="1">
              <a:spLocks/>
            </p:cNvSpPr>
            <p:nvPr/>
          </p:nvSpPr>
          <p:spPr>
            <a:xfrm>
              <a:off x="6214772" y="1892248"/>
              <a:ext cx="4692072" cy="3483316"/>
            </a:xfrm>
            <a:prstGeom prst="rect">
              <a:avLst/>
            </a:prstGeom>
            <a:solidFill>
              <a:srgbClr val="F8ECFA"/>
            </a:solidFill>
            <a:effectLst>
              <a:outerShdw blurRad="63500" sx="102000" sy="102000" algn="ctr" rotWithShape="0">
                <a:prstClr val="black">
                  <a:alpha val="40000"/>
                </a:prstClr>
              </a:outerShdw>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2200" b="1"/>
                <a:t>Takis </a:t>
              </a:r>
              <a:r>
                <a:rPr lang="en-US" sz="2200" b="1" err="1"/>
                <a:t>Karantonis</a:t>
              </a:r>
              <a:br>
                <a:rPr lang="en-US" sz="2200" b="1"/>
              </a:br>
              <a:r>
                <a:rPr lang="en-US" sz="1700" i="1"/>
                <a:t>Arlington County Board Member</a:t>
              </a:r>
            </a:p>
            <a:p>
              <a:pPr marL="0" indent="0" algn="ctr">
                <a:buNone/>
              </a:pPr>
              <a:r>
                <a:rPr lang="en-US" sz="2200" b="1"/>
                <a:t>Matt de Ferranti</a:t>
              </a:r>
              <a:br>
                <a:rPr lang="en-US" sz="2200" b="1"/>
              </a:br>
              <a:r>
                <a:rPr lang="en-US" sz="1700" i="1"/>
                <a:t>Arlington County Board Member</a:t>
              </a:r>
            </a:p>
            <a:p>
              <a:pPr marL="0" lvl="0" indent="0" algn="ctr">
                <a:buNone/>
              </a:pPr>
              <a:r>
                <a:rPr lang="en-US" sz="2200" b="1"/>
                <a:t>Barbara Kanninen</a:t>
              </a:r>
              <a:br>
                <a:rPr lang="en-US" sz="2200"/>
              </a:br>
              <a:r>
                <a:rPr lang="en-US" sz="1700" i="1"/>
                <a:t>Arlington Public Schools Board Member</a:t>
              </a:r>
            </a:p>
            <a:p>
              <a:pPr marL="0" lvl="0" indent="0" algn="ctr">
                <a:buNone/>
              </a:pPr>
              <a:r>
                <a:rPr lang="en-US" sz="2200" b="1"/>
                <a:t>Beth </a:t>
              </a:r>
              <a:r>
                <a:rPr lang="en-US" sz="2200" b="1" err="1"/>
                <a:t>Lynk</a:t>
              </a:r>
              <a:r>
                <a:rPr lang="en-US" sz="2200" b="1"/>
                <a:t> </a:t>
              </a:r>
              <a:br>
                <a:rPr lang="en-US" sz="2200"/>
              </a:br>
              <a:r>
                <a:rPr lang="en-US" sz="1700" i="1"/>
                <a:t>Director of the Census Counts campaign at The Leadership Conference on Civil and Human Rights and The Leadership Conference Education Fund</a:t>
              </a:r>
            </a:p>
            <a:p>
              <a:pPr marL="0" indent="0" algn="ctr">
                <a:buNone/>
              </a:pPr>
              <a:r>
                <a:rPr lang="en-US" sz="2200" b="1"/>
                <a:t>Lisa Chesnel </a:t>
              </a:r>
              <a:br>
                <a:rPr lang="en-US" sz="2200"/>
              </a:br>
              <a:r>
                <a:rPr lang="en-US" sz="1700" i="1"/>
                <a:t>U.S. Census Bureau, Partnership Specialists</a:t>
              </a:r>
            </a:p>
            <a:p>
              <a:pPr marL="0" indent="0" algn="ctr">
                <a:buNone/>
              </a:pPr>
              <a:endParaRPr lang="en-US"/>
            </a:p>
          </p:txBody>
        </p:sp>
        <p:sp>
          <p:nvSpPr>
            <p:cNvPr id="5" name="Rectangle 4">
              <a:extLst>
                <a:ext uri="{FF2B5EF4-FFF2-40B4-BE49-F238E27FC236}">
                  <a16:creationId xmlns:a16="http://schemas.microsoft.com/office/drawing/2014/main" id="{9BAEEB28-5D52-437F-97BB-2D882FFB87D3}"/>
                </a:ext>
              </a:extLst>
            </p:cNvPr>
            <p:cNvSpPr/>
            <p:nvPr/>
          </p:nvSpPr>
          <p:spPr>
            <a:xfrm>
              <a:off x="6057753" y="1183372"/>
              <a:ext cx="4841155" cy="584775"/>
            </a:xfrm>
            <a:prstGeom prst="rect">
              <a:avLst/>
            </a:prstGeom>
            <a:noFill/>
          </p:spPr>
          <p:txBody>
            <a:bodyPr wrap="square" lIns="91440" tIns="45720" rIns="91440" bIns="45720">
              <a:spAutoFit/>
            </a:bodyPr>
            <a:lstStyle/>
            <a:p>
              <a:pPr algn="ctr"/>
              <a:r>
                <a:rPr lang="en-US" sz="3200" b="1" i="1">
                  <a:ln w="0"/>
                  <a:solidFill>
                    <a:schemeClr val="bg1"/>
                  </a:solidFill>
                  <a:effectLst>
                    <a:outerShdw blurRad="50800" dist="38100" dir="2700000" algn="tl" rotWithShape="0">
                      <a:prstClr val="black">
                        <a:alpha val="40000"/>
                      </a:prstClr>
                    </a:outerShdw>
                  </a:effectLst>
                </a:rPr>
                <a:t>Special Guests</a:t>
              </a:r>
            </a:p>
          </p:txBody>
        </p:sp>
        <p:cxnSp>
          <p:nvCxnSpPr>
            <p:cNvPr id="7" name="Straight Connector 6">
              <a:extLst>
                <a:ext uri="{FF2B5EF4-FFF2-40B4-BE49-F238E27FC236}">
                  <a16:creationId xmlns:a16="http://schemas.microsoft.com/office/drawing/2014/main" id="{0E70960C-CB77-41C7-A426-41ECD9F6ED90}"/>
                </a:ext>
              </a:extLst>
            </p:cNvPr>
            <p:cNvCxnSpPr/>
            <p:nvPr/>
          </p:nvCxnSpPr>
          <p:spPr>
            <a:xfrm>
              <a:off x="6206836" y="1809123"/>
              <a:ext cx="4692072"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388DEC56-D7FD-492C-8D54-B0C1B5002E83}"/>
                </a:ext>
              </a:extLst>
            </p:cNvPr>
            <p:cNvCxnSpPr/>
            <p:nvPr/>
          </p:nvCxnSpPr>
          <p:spPr>
            <a:xfrm>
              <a:off x="6206836" y="1877189"/>
              <a:ext cx="4692072"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B694C5B-7129-4CE6-9232-EF2C0A082670}"/>
                </a:ext>
              </a:extLst>
            </p:cNvPr>
            <p:cNvCxnSpPr/>
            <p:nvPr/>
          </p:nvCxnSpPr>
          <p:spPr>
            <a:xfrm>
              <a:off x="6225315" y="5452868"/>
              <a:ext cx="4692072"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0CF036ED-3D14-4416-8983-CED28E77B25E}"/>
                </a:ext>
              </a:extLst>
            </p:cNvPr>
            <p:cNvCxnSpPr/>
            <p:nvPr/>
          </p:nvCxnSpPr>
          <p:spPr>
            <a:xfrm>
              <a:off x="6225315" y="5382394"/>
              <a:ext cx="4692072"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7045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B85F-975B-4113-B5E6-D7BE10623A5A}"/>
              </a:ext>
            </a:extLst>
          </p:cNvPr>
          <p:cNvSpPr>
            <a:spLocks noGrp="1"/>
          </p:cNvSpPr>
          <p:nvPr>
            <p:ph type="title"/>
          </p:nvPr>
        </p:nvSpPr>
        <p:spPr/>
        <p:txBody>
          <a:bodyPr>
            <a:normAutofit/>
          </a:bodyPr>
          <a:lstStyle/>
          <a:p>
            <a:r>
              <a:rPr lang="en-US"/>
              <a:t>Census Operational Updates: MQA</a:t>
            </a:r>
          </a:p>
        </p:txBody>
      </p:sp>
      <p:sp>
        <p:nvSpPr>
          <p:cNvPr id="3" name="Content Placeholder 2">
            <a:extLst>
              <a:ext uri="{FF2B5EF4-FFF2-40B4-BE49-F238E27FC236}">
                <a16:creationId xmlns:a16="http://schemas.microsoft.com/office/drawing/2014/main" id="{33BADB8D-3483-404D-84F7-39000BA1666C}"/>
              </a:ext>
            </a:extLst>
          </p:cNvPr>
          <p:cNvSpPr>
            <a:spLocks noGrp="1"/>
          </p:cNvSpPr>
          <p:nvPr>
            <p:ph idx="1"/>
          </p:nvPr>
        </p:nvSpPr>
        <p:spPr>
          <a:xfrm>
            <a:off x="352425" y="1421346"/>
            <a:ext cx="7124700" cy="4411221"/>
          </a:xfrm>
        </p:spPr>
        <p:txBody>
          <a:bodyPr>
            <a:normAutofit/>
          </a:bodyPr>
          <a:lstStyle/>
          <a:p>
            <a:pPr marL="342900" indent="-342900">
              <a:spcBef>
                <a:spcPts val="1200"/>
              </a:spcBef>
            </a:pPr>
            <a:r>
              <a:rPr lang="en-US" sz="2400"/>
              <a:t>The Bureau’s </a:t>
            </a:r>
            <a:r>
              <a:rPr lang="en-US" sz="2400" b="1"/>
              <a:t>Mobile Questionnaire Assistance (MQA)</a:t>
            </a:r>
            <a:r>
              <a:rPr lang="en-US" sz="2400"/>
              <a:t> started on July 13. MQA is an initiative where Census response representatives go into communities with the lowest 2020 Census response rates to encourage and assist people with responding on their own to the 2020 Census. </a:t>
            </a:r>
          </a:p>
          <a:p>
            <a:pPr marL="342900" indent="-342900">
              <a:spcBef>
                <a:spcPts val="1200"/>
              </a:spcBef>
            </a:pPr>
            <a:r>
              <a:rPr lang="en-US" sz="2400"/>
              <a:t>The County and the CCC have been extraordinarily helpful in assisting us with this initiative.</a:t>
            </a:r>
          </a:p>
          <a:p>
            <a:pPr marL="342900" indent="-342900">
              <a:spcBef>
                <a:spcPts val="1200"/>
              </a:spcBef>
            </a:pPr>
            <a:r>
              <a:rPr lang="en-US" sz="2400">
                <a:latin typeface="Gotham"/>
              </a:rPr>
              <a:t>Examples of successful sites:</a:t>
            </a:r>
          </a:p>
          <a:p>
            <a:pPr marL="800100" lvl="1" indent="-342900">
              <a:spcBef>
                <a:spcPts val="0"/>
              </a:spcBef>
            </a:pPr>
            <a:r>
              <a:rPr lang="en-US" sz="1800">
                <a:latin typeface="Gotham"/>
              </a:rPr>
              <a:t>AFAC</a:t>
            </a:r>
          </a:p>
          <a:p>
            <a:pPr marL="800100" lvl="1" indent="-342900">
              <a:spcBef>
                <a:spcPts val="0"/>
              </a:spcBef>
            </a:pPr>
            <a:r>
              <a:rPr lang="en-US" sz="1800">
                <a:latin typeface="Gotham"/>
              </a:rPr>
              <a:t>Gates of Ballston</a:t>
            </a:r>
          </a:p>
          <a:p>
            <a:pPr marL="800100" lvl="1" indent="-342900">
              <a:spcBef>
                <a:spcPts val="0"/>
              </a:spcBef>
            </a:pPr>
            <a:r>
              <a:rPr lang="en-US" sz="1800" err="1">
                <a:latin typeface="Gotham"/>
              </a:rPr>
              <a:t>Megamart</a:t>
            </a:r>
            <a:endParaRPr lang="en-US" sz="1800">
              <a:latin typeface="Gotham"/>
            </a:endParaRPr>
          </a:p>
          <a:p>
            <a:pPr marL="800100" lvl="1" indent="-342900">
              <a:spcBef>
                <a:spcPts val="0"/>
              </a:spcBef>
            </a:pPr>
            <a:r>
              <a:rPr lang="en-US" sz="1800">
                <a:latin typeface="Gotham"/>
              </a:rPr>
              <a:t>Glebe Market</a:t>
            </a:r>
            <a:endParaRPr lang="en-US" sz="2000"/>
          </a:p>
        </p:txBody>
      </p:sp>
      <p:pic>
        <p:nvPicPr>
          <p:cNvPr id="2050" name="id-63930077-2DF5-402D-B8B5-78FC7DBD2A4C">
            <a:extLst>
              <a:ext uri="{FF2B5EF4-FFF2-40B4-BE49-F238E27FC236}">
                <a16:creationId xmlns:a16="http://schemas.microsoft.com/office/drawing/2014/main" id="{6FBE34B3-D400-4E8B-AA53-E53F3EE9AE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9642" y="1844606"/>
            <a:ext cx="3864183" cy="29286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57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FBDE-6E4C-4F01-879B-E2EADA79CE37}"/>
              </a:ext>
            </a:extLst>
          </p:cNvPr>
          <p:cNvSpPr>
            <a:spLocks noGrp="1"/>
          </p:cNvSpPr>
          <p:nvPr>
            <p:ph type="title"/>
          </p:nvPr>
        </p:nvSpPr>
        <p:spPr/>
        <p:txBody>
          <a:bodyPr/>
          <a:lstStyle/>
          <a:p>
            <a:r>
              <a:rPr lang="en-US"/>
              <a:t>Census Operational Updates: NRFU</a:t>
            </a:r>
          </a:p>
        </p:txBody>
      </p:sp>
      <p:sp>
        <p:nvSpPr>
          <p:cNvPr id="3" name="Content Placeholder 2">
            <a:extLst>
              <a:ext uri="{FF2B5EF4-FFF2-40B4-BE49-F238E27FC236}">
                <a16:creationId xmlns:a16="http://schemas.microsoft.com/office/drawing/2014/main" id="{04CC26F0-67FC-4E50-98F2-67E99830F35D}"/>
              </a:ext>
            </a:extLst>
          </p:cNvPr>
          <p:cNvSpPr>
            <a:spLocks noGrp="1"/>
          </p:cNvSpPr>
          <p:nvPr>
            <p:ph idx="1"/>
          </p:nvPr>
        </p:nvSpPr>
        <p:spPr>
          <a:xfrm>
            <a:off x="352425" y="1421346"/>
            <a:ext cx="7448550" cy="4411221"/>
          </a:xfrm>
        </p:spPr>
        <p:txBody>
          <a:bodyPr>
            <a:normAutofit fontScale="92500" lnSpcReduction="20000"/>
          </a:bodyPr>
          <a:lstStyle/>
          <a:p>
            <a:pPr marL="342900" indent="-342900">
              <a:spcBef>
                <a:spcPts val="1800"/>
              </a:spcBef>
            </a:pPr>
            <a:r>
              <a:rPr lang="en-US" sz="2400" dirty="0"/>
              <a:t>Arlington was included in the Crystal City Area Census Office’s soft-launch of </a:t>
            </a:r>
            <a:r>
              <a:rPr lang="en-US" sz="2400" b="1" dirty="0"/>
              <a:t>Non-response Follow Up (NRFU)</a:t>
            </a:r>
            <a:r>
              <a:rPr lang="en-US" sz="2400" dirty="0"/>
              <a:t>.Census takers have been out in Arlington since July 23 and the County provided space for training the enumerators.</a:t>
            </a:r>
          </a:p>
          <a:p>
            <a:pPr marL="342900" indent="-342900">
              <a:spcBef>
                <a:spcPts val="1800"/>
              </a:spcBef>
            </a:pPr>
            <a:r>
              <a:rPr lang="en-US" sz="2400" dirty="0"/>
              <a:t>Please note that even though NRFU is happening, </a:t>
            </a:r>
            <a:r>
              <a:rPr lang="en-US" sz="2400" b="1" dirty="0"/>
              <a:t>it’s not too late to self-respond!</a:t>
            </a:r>
            <a:r>
              <a:rPr lang="en-US" sz="2400" dirty="0"/>
              <a:t> Self-response saves the Bureau time and money.</a:t>
            </a:r>
          </a:p>
          <a:p>
            <a:pPr marL="342900" indent="-342900">
              <a:spcBef>
                <a:spcPts val="1800"/>
              </a:spcBef>
            </a:pPr>
            <a:r>
              <a:rPr lang="en-US" sz="2400" dirty="0"/>
              <a:t>Some apartment buildings have been resistant to allowing Census takers into their buildings due to COVID-19.The Bureau is working with these apartment buildings to address any issues regarding NRFU.</a:t>
            </a:r>
          </a:p>
          <a:p>
            <a:pPr marL="342900" indent="-342900">
              <a:spcBef>
                <a:spcPts val="1800"/>
              </a:spcBef>
            </a:pPr>
            <a:r>
              <a:rPr lang="en-US" sz="2400" dirty="0"/>
              <a:t>Field operations and self response will both end on </a:t>
            </a:r>
            <a:r>
              <a:rPr lang="en-US" sz="2400" b="1" dirty="0"/>
              <a:t>September 30, 2020</a:t>
            </a:r>
            <a:r>
              <a:rPr lang="en-US" sz="2400" dirty="0"/>
              <a:t>.</a:t>
            </a:r>
          </a:p>
          <a:p>
            <a:pPr>
              <a:spcBef>
                <a:spcPts val="1800"/>
              </a:spcBef>
            </a:pPr>
            <a:endParaRPr lang="en-US" sz="2400" dirty="0"/>
          </a:p>
        </p:txBody>
      </p:sp>
      <p:pic>
        <p:nvPicPr>
          <p:cNvPr id="3074" name="Picture 2">
            <a:extLst>
              <a:ext uri="{FF2B5EF4-FFF2-40B4-BE49-F238E27FC236}">
                <a16:creationId xmlns:a16="http://schemas.microsoft.com/office/drawing/2014/main" id="{52612913-E041-4B34-994A-A49480434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664" y="1421346"/>
            <a:ext cx="3249836" cy="42052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331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clock&#10;&#10;Description automatically generated">
            <a:extLst>
              <a:ext uri="{FF2B5EF4-FFF2-40B4-BE49-F238E27FC236}">
                <a16:creationId xmlns:a16="http://schemas.microsoft.com/office/drawing/2014/main" id="{8945ADD5-4C13-4014-8B37-CB187C98B9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116" y="773370"/>
            <a:ext cx="2655630" cy="5311259"/>
          </a:xfrm>
          <a:prstGeom prst="rect">
            <a:avLst/>
          </a:prstGeom>
        </p:spPr>
      </p:pic>
      <p:sp>
        <p:nvSpPr>
          <p:cNvPr id="2" name="Title 1">
            <a:extLst>
              <a:ext uri="{FF2B5EF4-FFF2-40B4-BE49-F238E27FC236}">
                <a16:creationId xmlns:a16="http://schemas.microsoft.com/office/drawing/2014/main" id="{491A6DAD-4B12-4BE4-88A6-D9AD80853009}"/>
              </a:ext>
            </a:extLst>
          </p:cNvPr>
          <p:cNvSpPr>
            <a:spLocks noGrp="1"/>
          </p:cNvSpPr>
          <p:nvPr>
            <p:ph type="title"/>
          </p:nvPr>
        </p:nvSpPr>
        <p:spPr/>
        <p:txBody>
          <a:bodyPr>
            <a:noAutofit/>
          </a:bodyPr>
          <a:lstStyle/>
          <a:p>
            <a:r>
              <a:rPr lang="en-US" sz="3200">
                <a:latin typeface="Century Gothic"/>
              </a:rPr>
              <a:t>Arlington’s Self-Response Rate (August 10, 2020)</a:t>
            </a:r>
            <a:endParaRPr lang="en-US" sz="3200"/>
          </a:p>
        </p:txBody>
      </p:sp>
      <p:sp>
        <p:nvSpPr>
          <p:cNvPr id="7" name="TextBox 6">
            <a:extLst>
              <a:ext uri="{FF2B5EF4-FFF2-40B4-BE49-F238E27FC236}">
                <a16:creationId xmlns:a16="http://schemas.microsoft.com/office/drawing/2014/main" id="{55D96666-2A69-41FC-8185-B28911CA81C6}"/>
              </a:ext>
            </a:extLst>
          </p:cNvPr>
          <p:cNvSpPr txBox="1"/>
          <p:nvPr/>
        </p:nvSpPr>
        <p:spPr>
          <a:xfrm>
            <a:off x="3389746" y="2702564"/>
            <a:ext cx="5448465" cy="1569660"/>
          </a:xfrm>
          <a:prstGeom prst="rect">
            <a:avLst/>
          </a:prstGeom>
          <a:noFill/>
        </p:spPr>
        <p:txBody>
          <a:bodyPr wrap="square" rtlCol="0">
            <a:spAutoFit/>
          </a:bodyPr>
          <a:lstStyle/>
          <a:p>
            <a:r>
              <a:rPr lang="en-US" sz="9600" b="1">
                <a:solidFill>
                  <a:schemeClr val="accent6">
                    <a:lumMod val="75000"/>
                  </a:schemeClr>
                </a:solidFill>
              </a:rPr>
              <a:t>73.4%</a:t>
            </a:r>
          </a:p>
        </p:txBody>
      </p:sp>
      <p:sp>
        <p:nvSpPr>
          <p:cNvPr id="21" name="Content Placeholder 2">
            <a:extLst>
              <a:ext uri="{FF2B5EF4-FFF2-40B4-BE49-F238E27FC236}">
                <a16:creationId xmlns:a16="http://schemas.microsoft.com/office/drawing/2014/main" id="{98664B1E-3E3A-45B4-B56D-7CF35136A0F3}"/>
              </a:ext>
            </a:extLst>
          </p:cNvPr>
          <p:cNvSpPr>
            <a:spLocks noGrp="1"/>
          </p:cNvSpPr>
          <p:nvPr>
            <p:ph idx="1"/>
          </p:nvPr>
        </p:nvSpPr>
        <p:spPr>
          <a:xfrm>
            <a:off x="7103707" y="3286206"/>
            <a:ext cx="4052179" cy="1612651"/>
          </a:xfrm>
        </p:spPr>
        <p:txBody>
          <a:bodyPr vert="horz" lIns="91440" tIns="45720" rIns="91440" bIns="45720" rtlCol="0" anchor="t">
            <a:normAutofit/>
          </a:bodyPr>
          <a:lstStyle/>
          <a:p>
            <a:pPr marL="0" lvl="0" indent="0">
              <a:lnSpc>
                <a:spcPct val="100000"/>
              </a:lnSpc>
              <a:spcBef>
                <a:spcPts val="0"/>
              </a:spcBef>
              <a:buNone/>
            </a:pPr>
            <a:r>
              <a:rPr lang="en-US" sz="3200">
                <a:latin typeface="+mn-lt"/>
              </a:rPr>
              <a:t>~85,100 Households </a:t>
            </a:r>
          </a:p>
          <a:p>
            <a:pPr marL="0" lvl="0" indent="0" algn="ctr">
              <a:lnSpc>
                <a:spcPct val="100000"/>
              </a:lnSpc>
              <a:spcBef>
                <a:spcPts val="0"/>
              </a:spcBef>
              <a:buNone/>
            </a:pPr>
            <a:r>
              <a:rPr lang="en-US" sz="4800" b="1">
                <a:solidFill>
                  <a:schemeClr val="accent6">
                    <a:lumMod val="75000"/>
                  </a:schemeClr>
                </a:solidFill>
                <a:latin typeface="+mn-lt"/>
              </a:rPr>
              <a:t>Counted!</a:t>
            </a:r>
          </a:p>
        </p:txBody>
      </p:sp>
      <p:sp>
        <p:nvSpPr>
          <p:cNvPr id="3" name="Left Brace 2">
            <a:extLst>
              <a:ext uri="{FF2B5EF4-FFF2-40B4-BE49-F238E27FC236}">
                <a16:creationId xmlns:a16="http://schemas.microsoft.com/office/drawing/2014/main" id="{61680D33-ACF3-4489-97E7-77032A9E70E1}"/>
              </a:ext>
            </a:extLst>
          </p:cNvPr>
          <p:cNvSpPr/>
          <p:nvPr/>
        </p:nvSpPr>
        <p:spPr>
          <a:xfrm rot="10800000">
            <a:off x="2748081" y="2484631"/>
            <a:ext cx="360468" cy="1947547"/>
          </a:xfrm>
          <a:prstGeom prst="leftBrace">
            <a:avLst>
              <a:gd name="adj1" fmla="val 45838"/>
              <a:gd name="adj2" fmla="val 53169"/>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AA772900-7E62-4C39-A1E6-F29519098433}"/>
              </a:ext>
            </a:extLst>
          </p:cNvPr>
          <p:cNvSpPr/>
          <p:nvPr/>
        </p:nvSpPr>
        <p:spPr>
          <a:xfrm rot="10800000">
            <a:off x="2784633" y="1590705"/>
            <a:ext cx="323916" cy="762813"/>
          </a:xfrm>
          <a:prstGeom prst="leftBrace">
            <a:avLst>
              <a:gd name="adj1" fmla="val 45838"/>
              <a:gd name="adj2" fmla="val 50126"/>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6672C9E9-9B84-4C24-AAB6-752E933541E2}"/>
              </a:ext>
            </a:extLst>
          </p:cNvPr>
          <p:cNvSpPr txBox="1"/>
          <p:nvPr/>
        </p:nvSpPr>
        <p:spPr>
          <a:xfrm>
            <a:off x="3389746" y="1156361"/>
            <a:ext cx="5448465" cy="1569660"/>
          </a:xfrm>
          <a:prstGeom prst="rect">
            <a:avLst/>
          </a:prstGeom>
          <a:noFill/>
        </p:spPr>
        <p:txBody>
          <a:bodyPr wrap="square" rtlCol="0">
            <a:spAutoFit/>
          </a:bodyPr>
          <a:lstStyle/>
          <a:p>
            <a:r>
              <a:rPr lang="en-US" sz="9600" b="1">
                <a:solidFill>
                  <a:srgbClr val="205493"/>
                </a:solidFill>
              </a:rPr>
              <a:t>26.6%</a:t>
            </a:r>
          </a:p>
        </p:txBody>
      </p:sp>
      <p:sp>
        <p:nvSpPr>
          <p:cNvPr id="12" name="Content Placeholder 2">
            <a:extLst>
              <a:ext uri="{FF2B5EF4-FFF2-40B4-BE49-F238E27FC236}">
                <a16:creationId xmlns:a16="http://schemas.microsoft.com/office/drawing/2014/main" id="{5B6064D7-DF24-460A-AF45-170D4A505E42}"/>
              </a:ext>
            </a:extLst>
          </p:cNvPr>
          <p:cNvSpPr txBox="1">
            <a:spLocks/>
          </p:cNvSpPr>
          <p:nvPr/>
        </p:nvSpPr>
        <p:spPr>
          <a:xfrm>
            <a:off x="7103707" y="1658770"/>
            <a:ext cx="3723657" cy="16126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3200">
                <a:latin typeface="+mn-lt"/>
              </a:rPr>
              <a:t>~24,900 Households </a:t>
            </a:r>
          </a:p>
          <a:p>
            <a:pPr marL="0" indent="0" algn="ctr">
              <a:lnSpc>
                <a:spcPct val="100000"/>
              </a:lnSpc>
              <a:spcBef>
                <a:spcPts val="0"/>
              </a:spcBef>
              <a:buFont typeface="Arial" panose="020B0604020202020204" pitchFamily="34" charset="0"/>
              <a:buNone/>
            </a:pPr>
            <a:r>
              <a:rPr lang="en-US" sz="4400" b="1">
                <a:solidFill>
                  <a:srgbClr val="205493"/>
                </a:solidFill>
                <a:latin typeface="+mn-lt"/>
              </a:rPr>
              <a:t>To go!</a:t>
            </a:r>
          </a:p>
        </p:txBody>
      </p:sp>
      <p:sp>
        <p:nvSpPr>
          <p:cNvPr id="13" name="Content Placeholder 2">
            <a:extLst>
              <a:ext uri="{FF2B5EF4-FFF2-40B4-BE49-F238E27FC236}">
                <a16:creationId xmlns:a16="http://schemas.microsoft.com/office/drawing/2014/main" id="{2909873D-C9C5-4910-A8D6-D115F4A61548}"/>
              </a:ext>
            </a:extLst>
          </p:cNvPr>
          <p:cNvSpPr txBox="1">
            <a:spLocks/>
          </p:cNvSpPr>
          <p:nvPr/>
        </p:nvSpPr>
        <p:spPr>
          <a:xfrm>
            <a:off x="3450725" y="5199230"/>
            <a:ext cx="7836111" cy="4349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i="1">
                <a:latin typeface="+mn-lt"/>
              </a:rPr>
              <a:t>Final 2010 Census Self-Response Rate = 73.3%</a:t>
            </a:r>
            <a:endParaRPr lang="en-US" sz="1800" b="1" i="1">
              <a:solidFill>
                <a:srgbClr val="205493"/>
              </a:solidFill>
              <a:latin typeface="+mn-lt"/>
            </a:endParaRPr>
          </a:p>
        </p:txBody>
      </p:sp>
    </p:spTree>
    <p:extLst>
      <p:ext uri="{BB962C8B-B14F-4D97-AF65-F5344CB8AC3E}">
        <p14:creationId xmlns:p14="http://schemas.microsoft.com/office/powerpoint/2010/main" val="121604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 picture containing text, map&#10;&#10;Description automatically generated">
            <a:extLst>
              <a:ext uri="{FF2B5EF4-FFF2-40B4-BE49-F238E27FC236}">
                <a16:creationId xmlns:a16="http://schemas.microsoft.com/office/drawing/2014/main" id="{C331D936-4958-4B5B-A5A8-1E5B67DB7AF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629" t="4432" r="12017" b="5332"/>
          <a:stretch/>
        </p:blipFill>
        <p:spPr>
          <a:xfrm>
            <a:off x="2800164" y="1159093"/>
            <a:ext cx="5629862" cy="4766676"/>
          </a:xfrm>
        </p:spPr>
      </p:pic>
      <p:sp>
        <p:nvSpPr>
          <p:cNvPr id="2" name="Title 1">
            <a:extLst>
              <a:ext uri="{FF2B5EF4-FFF2-40B4-BE49-F238E27FC236}">
                <a16:creationId xmlns:a16="http://schemas.microsoft.com/office/drawing/2014/main" id="{93081ACD-F852-441C-A2CB-5ADDAD93AC28}"/>
              </a:ext>
            </a:extLst>
          </p:cNvPr>
          <p:cNvSpPr>
            <a:spLocks noGrp="1"/>
          </p:cNvSpPr>
          <p:nvPr>
            <p:ph type="title"/>
          </p:nvPr>
        </p:nvSpPr>
        <p:spPr/>
        <p:txBody>
          <a:bodyPr/>
          <a:lstStyle/>
          <a:p>
            <a:r>
              <a:rPr lang="en-US"/>
              <a:t>Regional Response Rate (August 10, 2020)</a:t>
            </a:r>
          </a:p>
        </p:txBody>
      </p:sp>
      <p:graphicFrame>
        <p:nvGraphicFramePr>
          <p:cNvPr id="5" name="Table 4">
            <a:extLst>
              <a:ext uri="{FF2B5EF4-FFF2-40B4-BE49-F238E27FC236}">
                <a16:creationId xmlns:a16="http://schemas.microsoft.com/office/drawing/2014/main" id="{3F73C176-C6C8-4051-948D-E3E964AB4C7D}"/>
              </a:ext>
            </a:extLst>
          </p:cNvPr>
          <p:cNvGraphicFramePr>
            <a:graphicFrameLocks noGrp="1"/>
          </p:cNvGraphicFramePr>
          <p:nvPr>
            <p:extLst>
              <p:ext uri="{D42A27DB-BD31-4B8C-83A1-F6EECF244321}">
                <p14:modId xmlns:p14="http://schemas.microsoft.com/office/powerpoint/2010/main" val="1587590358"/>
              </p:ext>
            </p:extLst>
          </p:nvPr>
        </p:nvGraphicFramePr>
        <p:xfrm>
          <a:off x="8764011" y="1223169"/>
          <a:ext cx="3078273" cy="4638525"/>
        </p:xfrm>
        <a:graphic>
          <a:graphicData uri="http://schemas.openxmlformats.org/drawingml/2006/table">
            <a:tbl>
              <a:tblPr>
                <a:tableStyleId>{BC89EF96-8CEA-46FF-86C4-4CE0E7609802}</a:tableStyleId>
              </a:tblPr>
              <a:tblGrid>
                <a:gridCol w="2033403">
                  <a:extLst>
                    <a:ext uri="{9D8B030D-6E8A-4147-A177-3AD203B41FA5}">
                      <a16:colId xmlns:a16="http://schemas.microsoft.com/office/drawing/2014/main" val="2587538086"/>
                    </a:ext>
                  </a:extLst>
                </a:gridCol>
                <a:gridCol w="1044870">
                  <a:extLst>
                    <a:ext uri="{9D8B030D-6E8A-4147-A177-3AD203B41FA5}">
                      <a16:colId xmlns:a16="http://schemas.microsoft.com/office/drawing/2014/main" val="74980684"/>
                    </a:ext>
                  </a:extLst>
                </a:gridCol>
              </a:tblGrid>
              <a:tr h="230072">
                <a:tc>
                  <a:txBody>
                    <a:bodyPr/>
                    <a:lstStyle/>
                    <a:p>
                      <a:pPr lvl="0" algn="l" fontAlgn="b"/>
                      <a:r>
                        <a:rPr lang="en-US" sz="1800" b="1" u="none" strike="noStrike">
                          <a:solidFill>
                            <a:schemeClr val="bg1"/>
                          </a:solidFill>
                          <a:effectLst/>
                        </a:rPr>
                        <a:t> Jurisdiction</a:t>
                      </a:r>
                      <a:endParaRPr lang="en-US" sz="1800" b="1" i="0" u="none" strike="noStrike">
                        <a:solidFill>
                          <a:schemeClr val="bg1"/>
                        </a:solidFill>
                        <a:effectLst/>
                        <a:latin typeface="Calibri" panose="020F0502020204030204" pitchFamily="34" charset="0"/>
                      </a:endParaRPr>
                    </a:p>
                  </a:txBody>
                  <a:tcPr marL="9525" marR="9525" marT="9525" marB="0" anchor="ctr">
                    <a:solidFill>
                      <a:srgbClr val="205493"/>
                    </a:solidFill>
                  </a:tcPr>
                </a:tc>
                <a:tc>
                  <a:txBody>
                    <a:bodyPr/>
                    <a:lstStyle/>
                    <a:p>
                      <a:pPr algn="ctr" fontAlgn="b"/>
                      <a:r>
                        <a:rPr lang="en-US" sz="1400" b="1" u="none" strike="noStrike">
                          <a:solidFill>
                            <a:schemeClr val="bg1"/>
                          </a:solidFill>
                          <a:effectLst/>
                        </a:rPr>
                        <a:t> Response Rate </a:t>
                      </a:r>
                      <a:endParaRPr lang="en-US" sz="1400" b="1" i="0" u="none" strike="noStrike">
                        <a:solidFill>
                          <a:schemeClr val="bg1"/>
                        </a:solidFill>
                        <a:effectLst/>
                        <a:latin typeface="Calibri" panose="020F0502020204030204" pitchFamily="34" charset="0"/>
                      </a:endParaRPr>
                    </a:p>
                  </a:txBody>
                  <a:tcPr marL="9525" marR="9525" marT="9525" marB="0" anchor="ctr">
                    <a:solidFill>
                      <a:srgbClr val="205493"/>
                    </a:solidFill>
                  </a:tcPr>
                </a:tc>
                <a:extLst>
                  <a:ext uri="{0D108BD9-81ED-4DB2-BD59-A6C34878D82A}">
                    <a16:rowId xmlns:a16="http://schemas.microsoft.com/office/drawing/2014/main" val="4120242724"/>
                  </a:ext>
                </a:extLst>
              </a:tr>
              <a:tr h="205532">
                <a:tc>
                  <a:txBody>
                    <a:bodyPr/>
                    <a:lstStyle/>
                    <a:p>
                      <a:pPr algn="l" fontAlgn="b"/>
                      <a:r>
                        <a:rPr lang="en-US" sz="1600" b="0" i="0" u="none" strike="noStrike">
                          <a:solidFill>
                            <a:srgbClr val="000000"/>
                          </a:solidFill>
                          <a:effectLst/>
                          <a:latin typeface="Calibri" panose="020F0502020204030204" pitchFamily="34" charset="0"/>
                        </a:rPr>
                        <a:t>City of Fairfax</a:t>
                      </a:r>
                    </a:p>
                  </a:txBody>
                  <a:tcPr marL="9525" marR="9525" marT="9525" marB="0" anchor="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80.6 </a:t>
                      </a:r>
                    </a:p>
                  </a:txBody>
                  <a:tcPr marL="9525" marR="9525" marT="9525" marB="0" anchor="b">
                    <a:solidFill>
                      <a:schemeClr val="bg1"/>
                    </a:solidFill>
                  </a:tcPr>
                </a:tc>
                <a:extLst>
                  <a:ext uri="{0D108BD9-81ED-4DB2-BD59-A6C34878D82A}">
                    <a16:rowId xmlns:a16="http://schemas.microsoft.com/office/drawing/2014/main" val="189844926"/>
                  </a:ext>
                </a:extLst>
              </a:tr>
              <a:tr h="263261">
                <a:tc>
                  <a:txBody>
                    <a:bodyPr/>
                    <a:lstStyle/>
                    <a:p>
                      <a:pPr algn="l" fontAlgn="b"/>
                      <a:r>
                        <a:rPr lang="en-US" sz="1600" b="0" i="0" u="none" strike="noStrike">
                          <a:solidFill>
                            <a:srgbClr val="000000"/>
                          </a:solidFill>
                          <a:effectLst/>
                          <a:latin typeface="Calibri" panose="020F0502020204030204" pitchFamily="34" charset="0"/>
                        </a:rPr>
                        <a:t>Falls Church</a:t>
                      </a:r>
                    </a:p>
                  </a:txBody>
                  <a:tcPr marL="9525" marR="9525" marT="9525" marB="0" anchor="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80.6 </a:t>
                      </a:r>
                    </a:p>
                  </a:txBody>
                  <a:tcPr marL="9525" marR="9525" marT="9525" marB="0" anchor="b">
                    <a:solidFill>
                      <a:schemeClr val="bg1"/>
                    </a:solidFill>
                  </a:tcPr>
                </a:tc>
                <a:extLst>
                  <a:ext uri="{0D108BD9-81ED-4DB2-BD59-A6C34878D82A}">
                    <a16:rowId xmlns:a16="http://schemas.microsoft.com/office/drawing/2014/main" val="2079751393"/>
                  </a:ext>
                </a:extLst>
              </a:tr>
              <a:tr h="263261">
                <a:tc>
                  <a:txBody>
                    <a:bodyPr/>
                    <a:lstStyle/>
                    <a:p>
                      <a:pPr algn="l" fontAlgn="b"/>
                      <a:r>
                        <a:rPr lang="en-US" sz="1600" b="0" i="0" u="none" strike="noStrike">
                          <a:solidFill>
                            <a:srgbClr val="000000"/>
                          </a:solidFill>
                          <a:effectLst/>
                          <a:latin typeface="Calibri" panose="020F0502020204030204" pitchFamily="34" charset="0"/>
                        </a:rPr>
                        <a:t>Loudoun County</a:t>
                      </a:r>
                    </a:p>
                  </a:txBody>
                  <a:tcPr marL="9525" marR="9525" marT="9525" marB="0" anchor="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79.3 </a:t>
                      </a:r>
                    </a:p>
                  </a:txBody>
                  <a:tcPr marL="9525" marR="9525" marT="9525" marB="0" anchor="b">
                    <a:solidFill>
                      <a:schemeClr val="bg1"/>
                    </a:solidFill>
                  </a:tcPr>
                </a:tc>
                <a:extLst>
                  <a:ext uri="{0D108BD9-81ED-4DB2-BD59-A6C34878D82A}">
                    <a16:rowId xmlns:a16="http://schemas.microsoft.com/office/drawing/2014/main" val="365221798"/>
                  </a:ext>
                </a:extLst>
              </a:tr>
              <a:tr h="263261">
                <a:tc>
                  <a:txBody>
                    <a:bodyPr/>
                    <a:lstStyle/>
                    <a:p>
                      <a:pPr algn="l" fontAlgn="b"/>
                      <a:r>
                        <a:rPr lang="en-US" sz="1600" b="0" i="0" u="none" strike="noStrike">
                          <a:solidFill>
                            <a:srgbClr val="000000"/>
                          </a:solidFill>
                          <a:effectLst/>
                          <a:latin typeface="Calibri" panose="020F0502020204030204" pitchFamily="34" charset="0"/>
                        </a:rPr>
                        <a:t>Fairfax County</a:t>
                      </a:r>
                    </a:p>
                  </a:txBody>
                  <a:tcPr marL="9525" marR="9525" marT="9525" marB="0" anchor="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77.7 </a:t>
                      </a:r>
                    </a:p>
                  </a:txBody>
                  <a:tcPr marL="9525" marR="9525" marT="9525" marB="0" anchor="b">
                    <a:solidFill>
                      <a:schemeClr val="bg1"/>
                    </a:solidFill>
                  </a:tcPr>
                </a:tc>
                <a:extLst>
                  <a:ext uri="{0D108BD9-81ED-4DB2-BD59-A6C34878D82A}">
                    <a16:rowId xmlns:a16="http://schemas.microsoft.com/office/drawing/2014/main" val="2018935797"/>
                  </a:ext>
                </a:extLst>
              </a:tr>
              <a:tr h="263261">
                <a:tc>
                  <a:txBody>
                    <a:bodyPr/>
                    <a:lstStyle/>
                    <a:p>
                      <a:pPr algn="l" fontAlgn="b"/>
                      <a:r>
                        <a:rPr lang="en-US" sz="1600" b="0" i="0" u="none" strike="noStrike">
                          <a:solidFill>
                            <a:srgbClr val="000000"/>
                          </a:solidFill>
                          <a:effectLst/>
                          <a:latin typeface="Calibri" panose="020F0502020204030204" pitchFamily="34" charset="0"/>
                        </a:rPr>
                        <a:t>Stafford County</a:t>
                      </a:r>
                    </a:p>
                  </a:txBody>
                  <a:tcPr marL="9525" marR="9525" marT="9525" marB="0" anchor="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76.7 </a:t>
                      </a:r>
                    </a:p>
                  </a:txBody>
                  <a:tcPr marL="9525" marR="9525" marT="9525" marB="0" anchor="b">
                    <a:solidFill>
                      <a:schemeClr val="bg1"/>
                    </a:solidFill>
                  </a:tcPr>
                </a:tc>
                <a:extLst>
                  <a:ext uri="{0D108BD9-81ED-4DB2-BD59-A6C34878D82A}">
                    <a16:rowId xmlns:a16="http://schemas.microsoft.com/office/drawing/2014/main" val="2790776251"/>
                  </a:ext>
                </a:extLst>
              </a:tr>
              <a:tr h="263261">
                <a:tc>
                  <a:txBody>
                    <a:bodyPr/>
                    <a:lstStyle/>
                    <a:p>
                      <a:pPr algn="l" fontAlgn="b"/>
                      <a:r>
                        <a:rPr lang="en-US" sz="1600" b="0" i="0" u="none" strike="noStrike">
                          <a:solidFill>
                            <a:srgbClr val="000000"/>
                          </a:solidFill>
                          <a:effectLst/>
                          <a:latin typeface="Calibri" panose="020F0502020204030204" pitchFamily="34" charset="0"/>
                        </a:rPr>
                        <a:t>Montgomery County</a:t>
                      </a:r>
                    </a:p>
                  </a:txBody>
                  <a:tcPr marL="9525" marR="9525" marT="9525" marB="0" anchor="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74.1 </a:t>
                      </a:r>
                    </a:p>
                  </a:txBody>
                  <a:tcPr marL="9525" marR="9525" marT="9525" marB="0" anchor="b">
                    <a:solidFill>
                      <a:schemeClr val="bg1"/>
                    </a:solidFill>
                  </a:tcPr>
                </a:tc>
                <a:extLst>
                  <a:ext uri="{0D108BD9-81ED-4DB2-BD59-A6C34878D82A}">
                    <a16:rowId xmlns:a16="http://schemas.microsoft.com/office/drawing/2014/main" val="3946240006"/>
                  </a:ext>
                </a:extLst>
              </a:tr>
              <a:tr h="263261">
                <a:tc>
                  <a:txBody>
                    <a:bodyPr/>
                    <a:lstStyle/>
                    <a:p>
                      <a:pPr algn="l" fontAlgn="b"/>
                      <a:r>
                        <a:rPr lang="en-US" sz="1600" b="1" i="0" u="none" strike="noStrike">
                          <a:solidFill>
                            <a:srgbClr val="000000"/>
                          </a:solidFill>
                          <a:effectLst/>
                          <a:latin typeface="Calibri" panose="020F0502020204030204" pitchFamily="34" charset="0"/>
                        </a:rPr>
                        <a:t>Arlington County</a:t>
                      </a:r>
                    </a:p>
                  </a:txBody>
                  <a:tcPr marL="9525" marR="9525" marT="9525" marB="0" anchor="b">
                    <a:solidFill>
                      <a:schemeClr val="bg1"/>
                    </a:solidFill>
                  </a:tcPr>
                </a:tc>
                <a:tc>
                  <a:txBody>
                    <a:bodyPr/>
                    <a:lstStyle/>
                    <a:p>
                      <a:pPr algn="ctr" fontAlgn="b"/>
                      <a:r>
                        <a:rPr lang="en-US" sz="1600" b="1" i="0" u="none" strike="noStrike">
                          <a:solidFill>
                            <a:srgbClr val="000000"/>
                          </a:solidFill>
                          <a:effectLst/>
                          <a:latin typeface="Calibri" panose="020F0502020204030204" pitchFamily="34" charset="0"/>
                        </a:rPr>
                        <a:t> 73.4 </a:t>
                      </a:r>
                    </a:p>
                  </a:txBody>
                  <a:tcPr marL="9525" marR="9525" marT="9525" marB="0" anchor="b">
                    <a:solidFill>
                      <a:schemeClr val="bg1"/>
                    </a:solidFill>
                  </a:tcPr>
                </a:tc>
                <a:extLst>
                  <a:ext uri="{0D108BD9-81ED-4DB2-BD59-A6C34878D82A}">
                    <a16:rowId xmlns:a16="http://schemas.microsoft.com/office/drawing/2014/main" val="2812087704"/>
                  </a:ext>
                </a:extLst>
              </a:tr>
              <a:tr h="263261">
                <a:tc>
                  <a:txBody>
                    <a:bodyPr/>
                    <a:lstStyle/>
                    <a:p>
                      <a:pPr algn="l" fontAlgn="b"/>
                      <a:r>
                        <a:rPr lang="en-US" sz="1600" b="0" i="0" u="none" strike="noStrike">
                          <a:solidFill>
                            <a:srgbClr val="000000"/>
                          </a:solidFill>
                          <a:effectLst/>
                          <a:latin typeface="Calibri" panose="020F0502020204030204" pitchFamily="34" charset="0"/>
                        </a:rPr>
                        <a:t>Fauquier County</a:t>
                      </a:r>
                    </a:p>
                  </a:txBody>
                  <a:tcPr marL="9525" marR="9525" marT="9525" marB="0" anchor="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73.1 </a:t>
                      </a:r>
                    </a:p>
                  </a:txBody>
                  <a:tcPr marL="9525" marR="9525" marT="9525" marB="0" anchor="b">
                    <a:solidFill>
                      <a:schemeClr val="bg1"/>
                    </a:solidFill>
                  </a:tcPr>
                </a:tc>
                <a:extLst>
                  <a:ext uri="{0D108BD9-81ED-4DB2-BD59-A6C34878D82A}">
                    <a16:rowId xmlns:a16="http://schemas.microsoft.com/office/drawing/2014/main" val="1434120183"/>
                  </a:ext>
                </a:extLst>
              </a:tr>
              <a:tr h="263261">
                <a:tc>
                  <a:txBody>
                    <a:bodyPr/>
                    <a:lstStyle/>
                    <a:p>
                      <a:pPr algn="l" fontAlgn="b"/>
                      <a:r>
                        <a:rPr lang="en-US" sz="1600" b="0" i="0" u="none" strike="noStrike">
                          <a:solidFill>
                            <a:srgbClr val="000000"/>
                          </a:solidFill>
                          <a:effectLst/>
                          <a:latin typeface="Calibri" panose="020F0502020204030204" pitchFamily="34" charset="0"/>
                        </a:rPr>
                        <a:t>Prince William County</a:t>
                      </a:r>
                    </a:p>
                  </a:txBody>
                  <a:tcPr marL="9525" marR="9525" marT="9525" marB="0" anchor="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72.5 </a:t>
                      </a:r>
                    </a:p>
                  </a:txBody>
                  <a:tcPr marL="9525" marR="9525" marT="9525" marB="0" anchor="b">
                    <a:solidFill>
                      <a:schemeClr val="bg1"/>
                    </a:solidFill>
                  </a:tcPr>
                </a:tc>
                <a:extLst>
                  <a:ext uri="{0D108BD9-81ED-4DB2-BD59-A6C34878D82A}">
                    <a16:rowId xmlns:a16="http://schemas.microsoft.com/office/drawing/2014/main" val="3221590285"/>
                  </a:ext>
                </a:extLst>
              </a:tr>
              <a:tr h="263261">
                <a:tc>
                  <a:txBody>
                    <a:bodyPr/>
                    <a:lstStyle/>
                    <a:p>
                      <a:pPr algn="l" fontAlgn="b"/>
                      <a:r>
                        <a:rPr lang="en-US" sz="1600" b="0" i="0" u="none" strike="noStrike">
                          <a:solidFill>
                            <a:srgbClr val="000000"/>
                          </a:solidFill>
                          <a:effectLst/>
                          <a:latin typeface="Calibri" panose="020F0502020204030204" pitchFamily="34" charset="0"/>
                        </a:rPr>
                        <a:t>Charles County</a:t>
                      </a:r>
                    </a:p>
                  </a:txBody>
                  <a:tcPr marL="9525" marR="9525" marT="9525" marB="0" anchor="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70.9 </a:t>
                      </a:r>
                    </a:p>
                  </a:txBody>
                  <a:tcPr marL="9525" marR="9525" marT="9525" marB="0" anchor="b">
                    <a:solidFill>
                      <a:schemeClr val="bg1"/>
                    </a:solidFill>
                  </a:tcPr>
                </a:tc>
                <a:extLst>
                  <a:ext uri="{0D108BD9-81ED-4DB2-BD59-A6C34878D82A}">
                    <a16:rowId xmlns:a16="http://schemas.microsoft.com/office/drawing/2014/main" val="2601353884"/>
                  </a:ext>
                </a:extLst>
              </a:tr>
              <a:tr h="263261">
                <a:tc>
                  <a:txBody>
                    <a:bodyPr/>
                    <a:lstStyle/>
                    <a:p>
                      <a:pPr algn="l" fontAlgn="b"/>
                      <a:r>
                        <a:rPr lang="en-US" sz="1600" b="0" i="0" u="none" strike="noStrike">
                          <a:solidFill>
                            <a:srgbClr val="000000"/>
                          </a:solidFill>
                          <a:effectLst/>
                          <a:latin typeface="Calibri" panose="020F0502020204030204" pitchFamily="34" charset="0"/>
                        </a:rPr>
                        <a:t>City of Alexandria</a:t>
                      </a:r>
                    </a:p>
                  </a:txBody>
                  <a:tcPr marL="9525" marR="9525" marT="9525" marB="0" anchor="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70.0 </a:t>
                      </a:r>
                    </a:p>
                  </a:txBody>
                  <a:tcPr marL="9525" marR="9525" marT="9525" marB="0" anchor="b">
                    <a:solidFill>
                      <a:schemeClr val="bg1"/>
                    </a:solidFill>
                  </a:tcPr>
                </a:tc>
                <a:extLst>
                  <a:ext uri="{0D108BD9-81ED-4DB2-BD59-A6C34878D82A}">
                    <a16:rowId xmlns:a16="http://schemas.microsoft.com/office/drawing/2014/main" val="2254119222"/>
                  </a:ext>
                </a:extLst>
              </a:tr>
              <a:tr h="263261">
                <a:tc>
                  <a:txBody>
                    <a:bodyPr/>
                    <a:lstStyle/>
                    <a:p>
                      <a:pPr algn="l" fontAlgn="b"/>
                      <a:r>
                        <a:rPr lang="en-US" sz="1600" b="0" i="0" u="none" strike="noStrike">
                          <a:solidFill>
                            <a:srgbClr val="000000"/>
                          </a:solidFill>
                          <a:effectLst/>
                          <a:latin typeface="Calibri" panose="020F0502020204030204" pitchFamily="34" charset="0"/>
                        </a:rPr>
                        <a:t>Manassas</a:t>
                      </a:r>
                    </a:p>
                  </a:txBody>
                  <a:tcPr marL="9525" marR="9525" marT="9525" marB="0" anchor="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68.9 </a:t>
                      </a:r>
                    </a:p>
                  </a:txBody>
                  <a:tcPr marL="9525" marR="9525" marT="9525" marB="0" anchor="b">
                    <a:solidFill>
                      <a:schemeClr val="bg1"/>
                    </a:solidFill>
                  </a:tcPr>
                </a:tc>
                <a:extLst>
                  <a:ext uri="{0D108BD9-81ED-4DB2-BD59-A6C34878D82A}">
                    <a16:rowId xmlns:a16="http://schemas.microsoft.com/office/drawing/2014/main" val="2859511671"/>
                  </a:ext>
                </a:extLst>
              </a:tr>
              <a:tr h="263261">
                <a:tc>
                  <a:txBody>
                    <a:bodyPr/>
                    <a:lstStyle/>
                    <a:p>
                      <a:pPr algn="l" fontAlgn="b"/>
                      <a:r>
                        <a:rPr lang="en-US" sz="1600" b="0" i="0" u="none" strike="noStrike">
                          <a:solidFill>
                            <a:srgbClr val="000000"/>
                          </a:solidFill>
                          <a:effectLst/>
                          <a:latin typeface="Calibri" panose="020F0502020204030204" pitchFamily="34" charset="0"/>
                        </a:rPr>
                        <a:t>Manassas Park</a:t>
                      </a:r>
                    </a:p>
                  </a:txBody>
                  <a:tcPr marL="9525" marR="9525" marT="9525" marB="0" anchor="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68.8 </a:t>
                      </a:r>
                    </a:p>
                  </a:txBody>
                  <a:tcPr marL="9525" marR="9525" marT="9525" marB="0" anchor="b">
                    <a:solidFill>
                      <a:schemeClr val="bg1"/>
                    </a:solidFill>
                  </a:tcPr>
                </a:tc>
                <a:extLst>
                  <a:ext uri="{0D108BD9-81ED-4DB2-BD59-A6C34878D82A}">
                    <a16:rowId xmlns:a16="http://schemas.microsoft.com/office/drawing/2014/main" val="2533228121"/>
                  </a:ext>
                </a:extLst>
              </a:tr>
              <a:tr h="263261">
                <a:tc>
                  <a:txBody>
                    <a:bodyPr/>
                    <a:lstStyle/>
                    <a:p>
                      <a:pPr algn="l" fontAlgn="b"/>
                      <a:r>
                        <a:rPr lang="en-US" sz="1600" b="0" i="0" u="none" strike="noStrike">
                          <a:solidFill>
                            <a:srgbClr val="000000"/>
                          </a:solidFill>
                          <a:effectLst/>
                          <a:latin typeface="Calibri" panose="020F0502020204030204" pitchFamily="34" charset="0"/>
                        </a:rPr>
                        <a:t>Prince George's County</a:t>
                      </a:r>
                    </a:p>
                  </a:txBody>
                  <a:tcPr marL="9525" marR="9525" marT="9525" marB="0" anchor="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65.4 </a:t>
                      </a:r>
                    </a:p>
                  </a:txBody>
                  <a:tcPr marL="9525" marR="9525" marT="9525" marB="0" anchor="b">
                    <a:solidFill>
                      <a:schemeClr val="bg1"/>
                    </a:solidFill>
                  </a:tcPr>
                </a:tc>
                <a:extLst>
                  <a:ext uri="{0D108BD9-81ED-4DB2-BD59-A6C34878D82A}">
                    <a16:rowId xmlns:a16="http://schemas.microsoft.com/office/drawing/2014/main" val="792264042"/>
                  </a:ext>
                </a:extLst>
              </a:tr>
              <a:tr h="263261">
                <a:tc>
                  <a:txBody>
                    <a:bodyPr/>
                    <a:lstStyle/>
                    <a:p>
                      <a:pPr algn="l" fontAlgn="b"/>
                      <a:r>
                        <a:rPr lang="en-US" sz="1600" b="0" i="0" u="none" strike="noStrike">
                          <a:solidFill>
                            <a:srgbClr val="000000"/>
                          </a:solidFill>
                          <a:effectLst/>
                          <a:latin typeface="Calibri" panose="020F0502020204030204" pitchFamily="34" charset="0"/>
                        </a:rPr>
                        <a:t>Fredericksburg</a:t>
                      </a:r>
                    </a:p>
                  </a:txBody>
                  <a:tcPr marL="9525" marR="9525" marT="9525" marB="0" anchor="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63.2 </a:t>
                      </a:r>
                    </a:p>
                  </a:txBody>
                  <a:tcPr marL="9525" marR="9525" marT="9525" marB="0" anchor="b">
                    <a:solidFill>
                      <a:schemeClr val="bg1"/>
                    </a:solidFill>
                  </a:tcPr>
                </a:tc>
                <a:extLst>
                  <a:ext uri="{0D108BD9-81ED-4DB2-BD59-A6C34878D82A}">
                    <a16:rowId xmlns:a16="http://schemas.microsoft.com/office/drawing/2014/main" val="2625425865"/>
                  </a:ext>
                </a:extLst>
              </a:tr>
              <a:tr h="263261">
                <a:tc>
                  <a:txBody>
                    <a:bodyPr/>
                    <a:lstStyle/>
                    <a:p>
                      <a:pPr algn="l" fontAlgn="b"/>
                      <a:r>
                        <a:rPr lang="en-US" sz="1600" b="0" i="0" u="none" strike="noStrike">
                          <a:solidFill>
                            <a:srgbClr val="000000"/>
                          </a:solidFill>
                          <a:effectLst/>
                          <a:latin typeface="Calibri" panose="020F0502020204030204" pitchFamily="34" charset="0"/>
                        </a:rPr>
                        <a:t>Washington</a:t>
                      </a:r>
                    </a:p>
                  </a:txBody>
                  <a:tcPr marL="9525" marR="9525" marT="9525" marB="0" anchor="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59.7 </a:t>
                      </a:r>
                    </a:p>
                  </a:txBody>
                  <a:tcPr marL="9525" marR="9525" marT="9525" marB="0" anchor="b">
                    <a:solidFill>
                      <a:schemeClr val="bg1"/>
                    </a:solidFill>
                  </a:tcPr>
                </a:tc>
                <a:extLst>
                  <a:ext uri="{0D108BD9-81ED-4DB2-BD59-A6C34878D82A}">
                    <a16:rowId xmlns:a16="http://schemas.microsoft.com/office/drawing/2014/main" val="1124237832"/>
                  </a:ext>
                </a:extLst>
              </a:tr>
            </a:tbl>
          </a:graphicData>
        </a:graphic>
      </p:graphicFrame>
      <p:sp>
        <p:nvSpPr>
          <p:cNvPr id="6" name="TextBox 5">
            <a:extLst>
              <a:ext uri="{FF2B5EF4-FFF2-40B4-BE49-F238E27FC236}">
                <a16:creationId xmlns:a16="http://schemas.microsoft.com/office/drawing/2014/main" id="{1CDB5C2A-469B-445C-B8D3-91D3E8D97669}"/>
              </a:ext>
            </a:extLst>
          </p:cNvPr>
          <p:cNvSpPr txBox="1"/>
          <p:nvPr/>
        </p:nvSpPr>
        <p:spPr>
          <a:xfrm>
            <a:off x="613414" y="1367181"/>
            <a:ext cx="3088880" cy="923330"/>
          </a:xfrm>
          <a:prstGeom prst="rect">
            <a:avLst/>
          </a:prstGeom>
          <a:noFill/>
        </p:spPr>
        <p:txBody>
          <a:bodyPr wrap="square" rtlCol="0">
            <a:spAutoFit/>
          </a:bodyPr>
          <a:lstStyle/>
          <a:p>
            <a:r>
              <a:rPr lang="en-US" sz="5400" b="1">
                <a:solidFill>
                  <a:srgbClr val="205493"/>
                </a:solidFill>
              </a:rPr>
              <a:t>73.4%</a:t>
            </a:r>
          </a:p>
        </p:txBody>
      </p:sp>
      <p:sp>
        <p:nvSpPr>
          <p:cNvPr id="7" name="TextBox 6">
            <a:extLst>
              <a:ext uri="{FF2B5EF4-FFF2-40B4-BE49-F238E27FC236}">
                <a16:creationId xmlns:a16="http://schemas.microsoft.com/office/drawing/2014/main" id="{DF2598F0-D3BB-490F-BDE0-DC45EBCFDC0B}"/>
              </a:ext>
            </a:extLst>
          </p:cNvPr>
          <p:cNvSpPr txBox="1"/>
          <p:nvPr/>
        </p:nvSpPr>
        <p:spPr>
          <a:xfrm>
            <a:off x="544675" y="2060945"/>
            <a:ext cx="1965474" cy="523220"/>
          </a:xfrm>
          <a:prstGeom prst="rect">
            <a:avLst/>
          </a:prstGeom>
          <a:noFill/>
        </p:spPr>
        <p:txBody>
          <a:bodyPr wrap="none" rtlCol="0">
            <a:spAutoFit/>
          </a:bodyPr>
          <a:lstStyle/>
          <a:p>
            <a:r>
              <a:rPr lang="en-US" sz="2800" b="1" cap="all"/>
              <a:t>Arlington</a:t>
            </a:r>
          </a:p>
        </p:txBody>
      </p:sp>
      <p:sp>
        <p:nvSpPr>
          <p:cNvPr id="8" name="TextBox 7">
            <a:extLst>
              <a:ext uri="{FF2B5EF4-FFF2-40B4-BE49-F238E27FC236}">
                <a16:creationId xmlns:a16="http://schemas.microsoft.com/office/drawing/2014/main" id="{2DE7A271-CD4E-4B34-ABAC-1A3BA9226B35}"/>
              </a:ext>
            </a:extLst>
          </p:cNvPr>
          <p:cNvSpPr txBox="1"/>
          <p:nvPr/>
        </p:nvSpPr>
        <p:spPr>
          <a:xfrm>
            <a:off x="512852" y="2921453"/>
            <a:ext cx="3088880" cy="923330"/>
          </a:xfrm>
          <a:prstGeom prst="rect">
            <a:avLst/>
          </a:prstGeom>
          <a:noFill/>
        </p:spPr>
        <p:txBody>
          <a:bodyPr wrap="square" rtlCol="0">
            <a:spAutoFit/>
          </a:bodyPr>
          <a:lstStyle/>
          <a:p>
            <a:r>
              <a:rPr lang="en-US" sz="5400" b="1">
                <a:solidFill>
                  <a:srgbClr val="205493"/>
                </a:solidFill>
              </a:rPr>
              <a:t>68.0%</a:t>
            </a:r>
          </a:p>
        </p:txBody>
      </p:sp>
      <p:sp>
        <p:nvSpPr>
          <p:cNvPr id="9" name="TextBox 8">
            <a:extLst>
              <a:ext uri="{FF2B5EF4-FFF2-40B4-BE49-F238E27FC236}">
                <a16:creationId xmlns:a16="http://schemas.microsoft.com/office/drawing/2014/main" id="{28FDF4D3-0D41-4CC7-A0B0-724993871BF8}"/>
              </a:ext>
            </a:extLst>
          </p:cNvPr>
          <p:cNvSpPr txBox="1"/>
          <p:nvPr/>
        </p:nvSpPr>
        <p:spPr>
          <a:xfrm>
            <a:off x="607721" y="3641216"/>
            <a:ext cx="1568443" cy="523220"/>
          </a:xfrm>
          <a:prstGeom prst="rect">
            <a:avLst/>
          </a:prstGeom>
          <a:noFill/>
        </p:spPr>
        <p:txBody>
          <a:bodyPr wrap="none" rtlCol="0">
            <a:spAutoFit/>
          </a:bodyPr>
          <a:lstStyle/>
          <a:p>
            <a:r>
              <a:rPr lang="en-US" sz="2800" b="1" cap="all"/>
              <a:t>Virginia</a:t>
            </a:r>
            <a:endParaRPr lang="en-US" sz="3200" b="1" cap="all"/>
          </a:p>
        </p:txBody>
      </p:sp>
      <p:sp>
        <p:nvSpPr>
          <p:cNvPr id="10" name="TextBox 9">
            <a:extLst>
              <a:ext uri="{FF2B5EF4-FFF2-40B4-BE49-F238E27FC236}">
                <a16:creationId xmlns:a16="http://schemas.microsoft.com/office/drawing/2014/main" id="{22CF19A4-1042-4061-9ECB-3EF6A07334E4}"/>
              </a:ext>
            </a:extLst>
          </p:cNvPr>
          <p:cNvSpPr txBox="1"/>
          <p:nvPr/>
        </p:nvSpPr>
        <p:spPr>
          <a:xfrm>
            <a:off x="607721" y="4519360"/>
            <a:ext cx="3088880" cy="923330"/>
          </a:xfrm>
          <a:prstGeom prst="rect">
            <a:avLst/>
          </a:prstGeom>
          <a:noFill/>
        </p:spPr>
        <p:txBody>
          <a:bodyPr wrap="square" rtlCol="0">
            <a:spAutoFit/>
          </a:bodyPr>
          <a:lstStyle/>
          <a:p>
            <a:r>
              <a:rPr lang="en-US" sz="5400" b="1">
                <a:solidFill>
                  <a:srgbClr val="205493"/>
                </a:solidFill>
              </a:rPr>
              <a:t>63.3%</a:t>
            </a:r>
          </a:p>
        </p:txBody>
      </p:sp>
      <p:sp>
        <p:nvSpPr>
          <p:cNvPr id="11" name="TextBox 10">
            <a:extLst>
              <a:ext uri="{FF2B5EF4-FFF2-40B4-BE49-F238E27FC236}">
                <a16:creationId xmlns:a16="http://schemas.microsoft.com/office/drawing/2014/main" id="{0CFE4B85-9ABB-43AE-8A27-1FBBC4A855BA}"/>
              </a:ext>
            </a:extLst>
          </p:cNvPr>
          <p:cNvSpPr txBox="1"/>
          <p:nvPr/>
        </p:nvSpPr>
        <p:spPr>
          <a:xfrm>
            <a:off x="398106" y="5229209"/>
            <a:ext cx="2437655" cy="523220"/>
          </a:xfrm>
          <a:prstGeom prst="rect">
            <a:avLst/>
          </a:prstGeom>
          <a:noFill/>
        </p:spPr>
        <p:txBody>
          <a:bodyPr wrap="none" rtlCol="0">
            <a:spAutoFit/>
          </a:bodyPr>
          <a:lstStyle/>
          <a:p>
            <a:r>
              <a:rPr lang="en-US" sz="2800" b="1" cap="all"/>
              <a:t>United States</a:t>
            </a:r>
          </a:p>
        </p:txBody>
      </p:sp>
    </p:spTree>
    <p:extLst>
      <p:ext uri="{BB962C8B-B14F-4D97-AF65-F5344CB8AC3E}">
        <p14:creationId xmlns:p14="http://schemas.microsoft.com/office/powerpoint/2010/main" val="188476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map&#10;&#10;Description automatically generated">
            <a:extLst>
              <a:ext uri="{FF2B5EF4-FFF2-40B4-BE49-F238E27FC236}">
                <a16:creationId xmlns:a16="http://schemas.microsoft.com/office/drawing/2014/main" id="{A5250E27-F33D-4665-82F4-456E394569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972" r="11176" b="25139"/>
          <a:stretch/>
        </p:blipFill>
        <p:spPr>
          <a:xfrm>
            <a:off x="6096000" y="1054947"/>
            <a:ext cx="5534025" cy="4748105"/>
          </a:xfrm>
          <a:prstGeom prst="rect">
            <a:avLst/>
          </a:prstGeom>
        </p:spPr>
      </p:pic>
      <p:sp>
        <p:nvSpPr>
          <p:cNvPr id="2" name="Title 1">
            <a:extLst>
              <a:ext uri="{FF2B5EF4-FFF2-40B4-BE49-F238E27FC236}">
                <a16:creationId xmlns:a16="http://schemas.microsoft.com/office/drawing/2014/main" id="{74D046E1-9BBA-4D6B-9E27-80B62F05F942}"/>
              </a:ext>
            </a:extLst>
          </p:cNvPr>
          <p:cNvSpPr>
            <a:spLocks noGrp="1"/>
          </p:cNvSpPr>
          <p:nvPr>
            <p:ph type="title"/>
          </p:nvPr>
        </p:nvSpPr>
        <p:spPr/>
        <p:txBody>
          <a:bodyPr>
            <a:normAutofit fontScale="90000"/>
          </a:bodyPr>
          <a:lstStyle/>
          <a:p>
            <a:r>
              <a:rPr lang="en-US"/>
              <a:t>Response Rate by Census Tract (August 10, 2020)</a:t>
            </a:r>
          </a:p>
        </p:txBody>
      </p:sp>
      <p:sp>
        <p:nvSpPr>
          <p:cNvPr id="7" name="Rectangle 6">
            <a:extLst>
              <a:ext uri="{FF2B5EF4-FFF2-40B4-BE49-F238E27FC236}">
                <a16:creationId xmlns:a16="http://schemas.microsoft.com/office/drawing/2014/main" id="{43C9B07D-AD2F-4285-BD57-8A71BF7C9301}"/>
              </a:ext>
            </a:extLst>
          </p:cNvPr>
          <p:cNvSpPr/>
          <p:nvPr/>
        </p:nvSpPr>
        <p:spPr>
          <a:xfrm>
            <a:off x="468000" y="1901466"/>
            <a:ext cx="6542400" cy="3438890"/>
          </a:xfrm>
          <a:prstGeom prst="rect">
            <a:avLst/>
          </a:prstGeom>
        </p:spPr>
        <p:txBody>
          <a:bodyPr wrap="square">
            <a:spAutoFit/>
          </a:bodyPr>
          <a:lstStyle/>
          <a:p>
            <a:pPr>
              <a:lnSpc>
                <a:spcPct val="107000"/>
              </a:lnSpc>
              <a:spcAft>
                <a:spcPts val="800"/>
              </a:spcAft>
            </a:pPr>
            <a:r>
              <a:rPr lang="en-US" sz="2000" b="1">
                <a:latin typeface="Calibri" panose="020F0502020204030204" pitchFamily="34" charset="0"/>
                <a:ea typeface="Calibri" panose="020F0502020204030204" pitchFamily="34" charset="0"/>
                <a:cs typeface="Times New Roman" panose="02020603050405020304" pitchFamily="18" charset="0"/>
              </a:rPr>
              <a:t>Arlington’s Population residing in the low response areas:, </a:t>
            </a:r>
            <a:r>
              <a:rPr lang="en-US" sz="1600" b="1">
                <a:solidFill>
                  <a:schemeClr val="accent6"/>
                </a:solidFill>
                <a:latin typeface="Calibri" panose="020F0502020204030204" pitchFamily="34" charset="0"/>
                <a:ea typeface="Calibri" panose="020F0502020204030204" pitchFamily="34" charset="0"/>
                <a:cs typeface="Times New Roman" panose="02020603050405020304" pitchFamily="18" charset="0"/>
              </a:rPr>
              <a:t>(Tracts with responses less than 66.2% and outlined in green on map)</a:t>
            </a:r>
          </a:p>
          <a:p>
            <a:pPr marL="285750" marR="0" lvl="0" indent="-285750">
              <a:spcBef>
                <a:spcPts val="1200"/>
              </a:spcBef>
              <a:spcAft>
                <a:spcPts val="0"/>
              </a:spcAft>
              <a:buFont typeface="Arial" panose="020B0604020202020204" pitchFamily="34" charset="0"/>
              <a:buChar char="•"/>
            </a:pPr>
            <a:r>
              <a:rPr lang="en-US" b="1" spc="-100">
                <a:latin typeface="Calibri" panose="020F0502020204030204" pitchFamily="34" charset="0"/>
                <a:ea typeface="Calibri" panose="020F0502020204030204" pitchFamily="34" charset="0"/>
                <a:cs typeface="Times New Roman" panose="02020603050405020304" pitchFamily="18" charset="0"/>
              </a:rPr>
              <a:t>20.3%</a:t>
            </a:r>
            <a:r>
              <a:rPr lang="en-US" spc="-100">
                <a:latin typeface="Calibri" panose="020F0502020204030204" pitchFamily="34" charset="0"/>
                <a:ea typeface="Calibri" panose="020F0502020204030204" pitchFamily="34" charset="0"/>
                <a:cs typeface="Times New Roman" panose="02020603050405020304" pitchFamily="18" charset="0"/>
              </a:rPr>
              <a:t> of Arlington’s </a:t>
            </a:r>
            <a:r>
              <a:rPr lang="en-US" b="1" spc="-100">
                <a:latin typeface="Calibri" panose="020F0502020204030204" pitchFamily="34" charset="0"/>
                <a:ea typeface="Calibri" panose="020F0502020204030204" pitchFamily="34" charset="0"/>
                <a:cs typeface="Times New Roman" panose="02020603050405020304" pitchFamily="18" charset="0"/>
              </a:rPr>
              <a:t>Total </a:t>
            </a:r>
            <a:r>
              <a:rPr lang="en-US" spc="-100">
                <a:latin typeface="Calibri" panose="020F0502020204030204" pitchFamily="34" charset="0"/>
                <a:ea typeface="Calibri" panose="020F0502020204030204" pitchFamily="34" charset="0"/>
                <a:cs typeface="Times New Roman" panose="02020603050405020304" pitchFamily="18" charset="0"/>
              </a:rPr>
              <a:t>Population </a:t>
            </a:r>
          </a:p>
          <a:p>
            <a:pPr marL="285750" marR="0" lvl="0" indent="-285750">
              <a:spcBef>
                <a:spcPts val="1200"/>
              </a:spcBef>
              <a:spcAft>
                <a:spcPts val="0"/>
              </a:spcAft>
              <a:buFont typeface="Arial" panose="020B0604020202020204" pitchFamily="34" charset="0"/>
              <a:buChar char="•"/>
            </a:pPr>
            <a:r>
              <a:rPr lang="en-US" b="1" spc="-100">
                <a:latin typeface="Calibri" panose="020F0502020204030204" pitchFamily="34" charset="0"/>
                <a:ea typeface="Calibri" panose="020F0502020204030204" pitchFamily="34" charset="0"/>
                <a:cs typeface="Times New Roman" panose="02020603050405020304" pitchFamily="18" charset="0"/>
              </a:rPr>
              <a:t>40.7%</a:t>
            </a:r>
            <a:r>
              <a:rPr lang="en-US" spc="-100">
                <a:latin typeface="Calibri" panose="020F0502020204030204" pitchFamily="34" charset="0"/>
                <a:ea typeface="Calibri" panose="020F0502020204030204" pitchFamily="34" charset="0"/>
                <a:cs typeface="Times New Roman" panose="02020603050405020304" pitchFamily="18" charset="0"/>
              </a:rPr>
              <a:t> of Arlington’s </a:t>
            </a:r>
            <a:r>
              <a:rPr lang="en-US" b="1" spc="-100">
                <a:latin typeface="Calibri" panose="020F0502020204030204" pitchFamily="34" charset="0"/>
                <a:ea typeface="Calibri" panose="020F0502020204030204" pitchFamily="34" charset="0"/>
                <a:cs typeface="Times New Roman" panose="02020603050405020304" pitchFamily="18" charset="0"/>
              </a:rPr>
              <a:t>Black or African American </a:t>
            </a:r>
            <a:r>
              <a:rPr lang="en-US" spc="-100">
                <a:latin typeface="Calibri" panose="020F0502020204030204" pitchFamily="34" charset="0"/>
                <a:ea typeface="Calibri" panose="020F0502020204030204" pitchFamily="34" charset="0"/>
                <a:cs typeface="Times New Roman" panose="02020603050405020304" pitchFamily="18" charset="0"/>
              </a:rPr>
              <a:t>Population </a:t>
            </a:r>
          </a:p>
          <a:p>
            <a:pPr marL="285750" marR="0" lvl="0" indent="-285750">
              <a:spcBef>
                <a:spcPts val="1200"/>
              </a:spcBef>
              <a:spcAft>
                <a:spcPts val="0"/>
              </a:spcAft>
              <a:buFont typeface="Arial" panose="020B0604020202020204" pitchFamily="34" charset="0"/>
              <a:buChar char="•"/>
            </a:pPr>
            <a:r>
              <a:rPr lang="en-US" b="1" spc="-100">
                <a:latin typeface="Calibri" panose="020F0502020204030204" pitchFamily="34" charset="0"/>
                <a:ea typeface="Calibri" panose="020F0502020204030204" pitchFamily="34" charset="0"/>
                <a:cs typeface="Times New Roman" panose="02020603050405020304" pitchFamily="18" charset="0"/>
              </a:rPr>
              <a:t>1/3 </a:t>
            </a:r>
            <a:r>
              <a:rPr lang="en-US" spc="-100">
                <a:latin typeface="Calibri" panose="020F0502020204030204" pitchFamily="34" charset="0"/>
                <a:ea typeface="Calibri" panose="020F0502020204030204" pitchFamily="34" charset="0"/>
                <a:cs typeface="Times New Roman" panose="02020603050405020304" pitchFamily="18" charset="0"/>
              </a:rPr>
              <a:t>of Arlington’s </a:t>
            </a:r>
            <a:r>
              <a:rPr lang="en-US" b="1" spc="-100">
                <a:latin typeface="Calibri" panose="020F0502020204030204" pitchFamily="34" charset="0"/>
                <a:ea typeface="Calibri" panose="020F0502020204030204" pitchFamily="34" charset="0"/>
                <a:cs typeface="Times New Roman" panose="02020603050405020304" pitchFamily="18" charset="0"/>
              </a:rPr>
              <a:t>Hispanic or Latino </a:t>
            </a:r>
            <a:r>
              <a:rPr lang="en-US" spc="-100">
                <a:latin typeface="Calibri" panose="020F0502020204030204" pitchFamily="34" charset="0"/>
                <a:ea typeface="Calibri" panose="020F0502020204030204" pitchFamily="34" charset="0"/>
                <a:cs typeface="Times New Roman" panose="02020603050405020304" pitchFamily="18" charset="0"/>
              </a:rPr>
              <a:t>Population </a:t>
            </a:r>
          </a:p>
          <a:p>
            <a:pPr marL="285750" marR="0" lvl="0" indent="-285750">
              <a:spcBef>
                <a:spcPts val="1200"/>
              </a:spcBef>
              <a:spcAft>
                <a:spcPts val="0"/>
              </a:spcAft>
              <a:buFont typeface="Arial" panose="020B0604020202020204" pitchFamily="34" charset="0"/>
              <a:buChar char="•"/>
            </a:pPr>
            <a:r>
              <a:rPr lang="en-US" b="1" spc="-100">
                <a:latin typeface="Calibri" panose="020F0502020204030204" pitchFamily="34" charset="0"/>
                <a:ea typeface="Calibri" panose="020F0502020204030204" pitchFamily="34" charset="0"/>
                <a:cs typeface="Times New Roman" panose="02020603050405020304" pitchFamily="18" charset="0"/>
              </a:rPr>
              <a:t>27.4%</a:t>
            </a:r>
            <a:r>
              <a:rPr lang="en-US" spc="-100">
                <a:latin typeface="Calibri" panose="020F0502020204030204" pitchFamily="34" charset="0"/>
                <a:ea typeface="Calibri" panose="020F0502020204030204" pitchFamily="34" charset="0"/>
                <a:cs typeface="Times New Roman" panose="02020603050405020304" pitchFamily="18" charset="0"/>
              </a:rPr>
              <a:t> of Arlington’s </a:t>
            </a:r>
            <a:r>
              <a:rPr lang="en-US" b="1" spc="-100">
                <a:latin typeface="Calibri" panose="020F0502020204030204" pitchFamily="34" charset="0"/>
                <a:ea typeface="Calibri" panose="020F0502020204030204" pitchFamily="34" charset="0"/>
                <a:cs typeface="Times New Roman" panose="02020603050405020304" pitchFamily="18" charset="0"/>
              </a:rPr>
              <a:t>Asian</a:t>
            </a:r>
            <a:r>
              <a:rPr lang="en-US" spc="-100">
                <a:latin typeface="Calibri" panose="020F0502020204030204" pitchFamily="34" charset="0"/>
                <a:ea typeface="Calibri" panose="020F0502020204030204" pitchFamily="34" charset="0"/>
                <a:cs typeface="Times New Roman" panose="02020603050405020304" pitchFamily="18" charset="0"/>
              </a:rPr>
              <a:t> Population</a:t>
            </a:r>
          </a:p>
          <a:p>
            <a:pPr marL="285750" marR="0" lvl="0" indent="-285750">
              <a:spcBef>
                <a:spcPts val="1200"/>
              </a:spcBef>
              <a:spcAft>
                <a:spcPts val="0"/>
              </a:spcAft>
              <a:buFont typeface="Arial" panose="020B0604020202020204" pitchFamily="34" charset="0"/>
              <a:buChar char="•"/>
            </a:pPr>
            <a:r>
              <a:rPr lang="en-US" b="1" spc="-100">
                <a:latin typeface="Calibri" panose="020F0502020204030204" pitchFamily="34" charset="0"/>
                <a:ea typeface="Calibri" panose="020F0502020204030204" pitchFamily="34" charset="0"/>
                <a:cs typeface="Times New Roman" panose="02020603050405020304" pitchFamily="18" charset="0"/>
              </a:rPr>
              <a:t>31.3%</a:t>
            </a:r>
            <a:r>
              <a:rPr lang="en-US" spc="-100">
                <a:latin typeface="Calibri" panose="020F0502020204030204" pitchFamily="34" charset="0"/>
                <a:ea typeface="Calibri" panose="020F0502020204030204" pitchFamily="34" charset="0"/>
                <a:cs typeface="Times New Roman" panose="02020603050405020304" pitchFamily="18" charset="0"/>
              </a:rPr>
              <a:t> of Arlington’s Population living </a:t>
            </a:r>
            <a:r>
              <a:rPr lang="en-US" b="1" spc="-100">
                <a:latin typeface="Calibri" panose="020F0502020204030204" pitchFamily="34" charset="0"/>
                <a:ea typeface="Calibri" panose="020F0502020204030204" pitchFamily="34" charset="0"/>
                <a:cs typeface="Times New Roman" panose="02020603050405020304" pitchFamily="18" charset="0"/>
              </a:rPr>
              <a:t>below the poverty level</a:t>
            </a:r>
            <a:r>
              <a:rPr lang="en-US" spc="-100">
                <a:latin typeface="Calibri" panose="020F0502020204030204" pitchFamily="34" charset="0"/>
                <a:ea typeface="Calibri" panose="020F0502020204030204" pitchFamily="34" charset="0"/>
                <a:cs typeface="Times New Roman" panose="02020603050405020304" pitchFamily="18" charset="0"/>
              </a:rPr>
              <a:t>.</a:t>
            </a:r>
          </a:p>
          <a:p>
            <a:pPr marL="285750" marR="0" lvl="0" indent="-285750">
              <a:spcBef>
                <a:spcPts val="1200"/>
              </a:spcBef>
              <a:spcAft>
                <a:spcPts val="800"/>
              </a:spcAft>
              <a:buFont typeface="Arial" panose="020B0604020202020204" pitchFamily="34" charset="0"/>
              <a:buChar char="•"/>
            </a:pPr>
            <a:r>
              <a:rPr lang="en-US" b="1" spc="-100">
                <a:latin typeface="Calibri" panose="020F0502020204030204" pitchFamily="34" charset="0"/>
                <a:ea typeface="Calibri" panose="020F0502020204030204" pitchFamily="34" charset="0"/>
                <a:cs typeface="Times New Roman" panose="02020603050405020304" pitchFamily="18" charset="0"/>
              </a:rPr>
              <a:t>42.8% </a:t>
            </a:r>
            <a:r>
              <a:rPr lang="en-US" spc="-100">
                <a:latin typeface="Calibri" panose="020F0502020204030204" pitchFamily="34" charset="0"/>
                <a:ea typeface="Calibri" panose="020F0502020204030204" pitchFamily="34" charset="0"/>
                <a:cs typeface="Times New Roman" panose="02020603050405020304" pitchFamily="18" charset="0"/>
              </a:rPr>
              <a:t>of Arlington’s Population </a:t>
            </a:r>
            <a:r>
              <a:rPr lang="en-US" b="1" spc="-100">
                <a:latin typeface="Calibri" panose="020F0502020204030204" pitchFamily="34" charset="0"/>
                <a:ea typeface="Calibri" panose="020F0502020204030204" pitchFamily="34" charset="0"/>
                <a:cs typeface="Times New Roman" panose="02020603050405020304" pitchFamily="18" charset="0"/>
              </a:rPr>
              <a:t>without a</a:t>
            </a:r>
            <a:r>
              <a:rPr lang="en-US" spc="-100">
                <a:latin typeface="Calibri" panose="020F0502020204030204" pitchFamily="34" charset="0"/>
                <a:ea typeface="Calibri" panose="020F0502020204030204" pitchFamily="34" charset="0"/>
                <a:cs typeface="Times New Roman" panose="02020603050405020304" pitchFamily="18" charset="0"/>
              </a:rPr>
              <a:t> </a:t>
            </a:r>
            <a:r>
              <a:rPr lang="en-US" b="1" spc="-100">
                <a:latin typeface="Calibri" panose="020F0502020204030204" pitchFamily="34" charset="0"/>
                <a:ea typeface="Calibri" panose="020F0502020204030204" pitchFamily="34" charset="0"/>
                <a:cs typeface="Times New Roman" panose="02020603050405020304" pitchFamily="18" charset="0"/>
              </a:rPr>
              <a:t>high school diploma</a:t>
            </a:r>
          </a:p>
        </p:txBody>
      </p:sp>
    </p:spTree>
    <p:extLst>
      <p:ext uri="{BB962C8B-B14F-4D97-AF65-F5344CB8AC3E}">
        <p14:creationId xmlns:p14="http://schemas.microsoft.com/office/powerpoint/2010/main" val="425874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17E0-3978-47D3-AF8F-A2D8974FD60B}"/>
              </a:ext>
            </a:extLst>
          </p:cNvPr>
          <p:cNvSpPr>
            <a:spLocks noGrp="1"/>
          </p:cNvSpPr>
          <p:nvPr>
            <p:ph type="title"/>
          </p:nvPr>
        </p:nvSpPr>
        <p:spPr/>
        <p:txBody>
          <a:bodyPr/>
          <a:lstStyle/>
          <a:p>
            <a:r>
              <a:rPr lang="en-US"/>
              <a:t>Online Mapping Tools</a:t>
            </a:r>
          </a:p>
        </p:txBody>
      </p:sp>
      <p:pic>
        <p:nvPicPr>
          <p:cNvPr id="4" name="Picture 3">
            <a:hlinkClick r:id="rId2"/>
            <a:extLst>
              <a:ext uri="{FF2B5EF4-FFF2-40B4-BE49-F238E27FC236}">
                <a16:creationId xmlns:a16="http://schemas.microsoft.com/office/drawing/2014/main" id="{5C759E66-4CF8-474D-B223-8F4127131638}"/>
              </a:ext>
            </a:extLst>
          </p:cNvPr>
          <p:cNvPicPr>
            <a:picLocks noChangeAspect="1"/>
          </p:cNvPicPr>
          <p:nvPr/>
        </p:nvPicPr>
        <p:blipFill>
          <a:blip r:embed="rId3"/>
          <a:stretch>
            <a:fillRect/>
          </a:stretch>
        </p:blipFill>
        <p:spPr>
          <a:xfrm>
            <a:off x="717222" y="2207497"/>
            <a:ext cx="3864304" cy="3497977"/>
          </a:xfrm>
          <a:prstGeom prst="rect">
            <a:avLst/>
          </a:prstGeom>
          <a:ln>
            <a:noFill/>
          </a:ln>
          <a:effectLst>
            <a:outerShdw blurRad="190500" algn="tl" rotWithShape="0">
              <a:srgbClr val="000000">
                <a:alpha val="70000"/>
              </a:srgbClr>
            </a:outerShdw>
          </a:effectLst>
        </p:spPr>
      </p:pic>
      <p:sp>
        <p:nvSpPr>
          <p:cNvPr id="5" name="Content Placeholder 2">
            <a:extLst>
              <a:ext uri="{FF2B5EF4-FFF2-40B4-BE49-F238E27FC236}">
                <a16:creationId xmlns:a16="http://schemas.microsoft.com/office/drawing/2014/main" id="{D9870371-2F63-4C84-A465-76CE052EFC4F}"/>
              </a:ext>
            </a:extLst>
          </p:cNvPr>
          <p:cNvSpPr txBox="1">
            <a:spLocks/>
          </p:cNvSpPr>
          <p:nvPr/>
        </p:nvSpPr>
        <p:spPr>
          <a:xfrm>
            <a:off x="548130" y="1421346"/>
            <a:ext cx="8669510" cy="16616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000" b="1">
                <a:latin typeface="+mn-lt"/>
              </a:rPr>
              <a:t>Response Outreach Area Mapper (ROAM)</a:t>
            </a:r>
          </a:p>
          <a:p>
            <a:pPr marL="0" indent="0" fontAlgn="base">
              <a:buNone/>
            </a:pPr>
            <a:r>
              <a:rPr lang="en-US" sz="1800">
                <a:latin typeface="+mn-lt"/>
              </a:rPr>
              <a:t>https://www.census.gov/roam </a:t>
            </a:r>
          </a:p>
        </p:txBody>
      </p:sp>
      <p:pic>
        <p:nvPicPr>
          <p:cNvPr id="6" name="Picture 5">
            <a:hlinkClick r:id="rId4"/>
            <a:extLst>
              <a:ext uri="{FF2B5EF4-FFF2-40B4-BE49-F238E27FC236}">
                <a16:creationId xmlns:a16="http://schemas.microsoft.com/office/drawing/2014/main" id="{B34384A1-B340-4A73-A16E-79CE04B4A2F1}"/>
              </a:ext>
            </a:extLst>
          </p:cNvPr>
          <p:cNvPicPr>
            <a:picLocks noChangeAspect="1"/>
          </p:cNvPicPr>
          <p:nvPr/>
        </p:nvPicPr>
        <p:blipFill>
          <a:blip r:embed="rId5"/>
          <a:stretch>
            <a:fillRect/>
          </a:stretch>
        </p:blipFill>
        <p:spPr>
          <a:xfrm>
            <a:off x="6858000" y="2207497"/>
            <a:ext cx="3490912" cy="3406667"/>
          </a:xfrm>
          <a:prstGeom prst="rect">
            <a:avLst/>
          </a:prstGeom>
          <a:ln>
            <a:noFill/>
          </a:ln>
          <a:effectLst>
            <a:outerShdw blurRad="190500" algn="tl" rotWithShape="0">
              <a:srgbClr val="000000">
                <a:alpha val="70000"/>
              </a:srgbClr>
            </a:outerShdw>
          </a:effectLst>
        </p:spPr>
      </p:pic>
      <p:sp>
        <p:nvSpPr>
          <p:cNvPr id="7" name="Content Placeholder 2">
            <a:extLst>
              <a:ext uri="{FF2B5EF4-FFF2-40B4-BE49-F238E27FC236}">
                <a16:creationId xmlns:a16="http://schemas.microsoft.com/office/drawing/2014/main" id="{7A2DA414-98EB-438D-84E1-3645FC68D5C7}"/>
              </a:ext>
            </a:extLst>
          </p:cNvPr>
          <p:cNvSpPr txBox="1">
            <a:spLocks/>
          </p:cNvSpPr>
          <p:nvPr/>
        </p:nvSpPr>
        <p:spPr>
          <a:xfrm>
            <a:off x="6720330" y="1421346"/>
            <a:ext cx="8669510" cy="16616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000" b="1">
                <a:latin typeface="+mn-lt"/>
              </a:rPr>
              <a:t>Response Rate Map</a:t>
            </a:r>
          </a:p>
          <a:p>
            <a:pPr marL="0" indent="0" fontAlgn="base">
              <a:buNone/>
            </a:pPr>
            <a:r>
              <a:rPr lang="en-US" sz="1800">
                <a:latin typeface="+mn-lt"/>
              </a:rPr>
              <a:t>https://2020census.gov/en/response-rates.html</a:t>
            </a:r>
          </a:p>
        </p:txBody>
      </p:sp>
    </p:spTree>
    <p:extLst>
      <p:ext uri="{BB962C8B-B14F-4D97-AF65-F5344CB8AC3E}">
        <p14:creationId xmlns:p14="http://schemas.microsoft.com/office/powerpoint/2010/main" val="413635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ata 6">
            <a:extLst>
              <a:ext uri="{FF2B5EF4-FFF2-40B4-BE49-F238E27FC236}">
                <a16:creationId xmlns:a16="http://schemas.microsoft.com/office/drawing/2014/main" id="{1A105531-8738-45B9-88F5-3A7A8C70AB8F}"/>
              </a:ext>
            </a:extLst>
          </p:cNvPr>
          <p:cNvSpPr/>
          <p:nvPr/>
        </p:nvSpPr>
        <p:spPr>
          <a:xfrm rot="19734165">
            <a:off x="-472446" y="-213738"/>
            <a:ext cx="13136889" cy="6580202"/>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1177 h 11177"/>
              <a:gd name="connsiteX1" fmla="*/ 1393 w 10000"/>
              <a:gd name="connsiteY1" fmla="*/ 0 h 11177"/>
              <a:gd name="connsiteX2" fmla="*/ 10000 w 10000"/>
              <a:gd name="connsiteY2" fmla="*/ 1177 h 11177"/>
              <a:gd name="connsiteX3" fmla="*/ 8000 w 10000"/>
              <a:gd name="connsiteY3" fmla="*/ 11177 h 11177"/>
              <a:gd name="connsiteX4" fmla="*/ 0 w 10000"/>
              <a:gd name="connsiteY4" fmla="*/ 11177 h 11177"/>
              <a:gd name="connsiteX0" fmla="*/ 0 w 10048"/>
              <a:gd name="connsiteY0" fmla="*/ 11177 h 24331"/>
              <a:gd name="connsiteX1" fmla="*/ 1393 w 10048"/>
              <a:gd name="connsiteY1" fmla="*/ 0 h 24331"/>
              <a:gd name="connsiteX2" fmla="*/ 10000 w 10048"/>
              <a:gd name="connsiteY2" fmla="*/ 1177 h 24331"/>
              <a:gd name="connsiteX3" fmla="*/ 10048 w 10048"/>
              <a:gd name="connsiteY3" fmla="*/ 24331 h 24331"/>
              <a:gd name="connsiteX4" fmla="*/ 0 w 10048"/>
              <a:gd name="connsiteY4" fmla="*/ 11177 h 24331"/>
              <a:gd name="connsiteX0" fmla="*/ 0 w 11052"/>
              <a:gd name="connsiteY0" fmla="*/ 11177 h 24331"/>
              <a:gd name="connsiteX1" fmla="*/ 1393 w 11052"/>
              <a:gd name="connsiteY1" fmla="*/ 0 h 24331"/>
              <a:gd name="connsiteX2" fmla="*/ 11052 w 11052"/>
              <a:gd name="connsiteY2" fmla="*/ 15731 h 24331"/>
              <a:gd name="connsiteX3" fmla="*/ 10048 w 11052"/>
              <a:gd name="connsiteY3" fmla="*/ 24331 h 24331"/>
              <a:gd name="connsiteX4" fmla="*/ 0 w 11052"/>
              <a:gd name="connsiteY4" fmla="*/ 11177 h 24331"/>
              <a:gd name="connsiteX0" fmla="*/ 0 w 11052"/>
              <a:gd name="connsiteY0" fmla="*/ 11177 h 25185"/>
              <a:gd name="connsiteX1" fmla="*/ 1393 w 11052"/>
              <a:gd name="connsiteY1" fmla="*/ 0 h 25185"/>
              <a:gd name="connsiteX2" fmla="*/ 11052 w 11052"/>
              <a:gd name="connsiteY2" fmla="*/ 15731 h 25185"/>
              <a:gd name="connsiteX3" fmla="*/ 9885 w 11052"/>
              <a:gd name="connsiteY3" fmla="*/ 25185 h 25185"/>
              <a:gd name="connsiteX4" fmla="*/ 0 w 11052"/>
              <a:gd name="connsiteY4" fmla="*/ 11177 h 25185"/>
              <a:gd name="connsiteX0" fmla="*/ 0 w 11052"/>
              <a:gd name="connsiteY0" fmla="*/ 11177 h 25732"/>
              <a:gd name="connsiteX1" fmla="*/ 1393 w 11052"/>
              <a:gd name="connsiteY1" fmla="*/ 0 h 25732"/>
              <a:gd name="connsiteX2" fmla="*/ 11052 w 11052"/>
              <a:gd name="connsiteY2" fmla="*/ 15731 h 25732"/>
              <a:gd name="connsiteX3" fmla="*/ 9854 w 11052"/>
              <a:gd name="connsiteY3" fmla="*/ 25732 h 25732"/>
              <a:gd name="connsiteX4" fmla="*/ 0 w 11052"/>
              <a:gd name="connsiteY4" fmla="*/ 11177 h 25732"/>
              <a:gd name="connsiteX0" fmla="*/ 0 w 11052"/>
              <a:gd name="connsiteY0" fmla="*/ 11177 h 25732"/>
              <a:gd name="connsiteX1" fmla="*/ 1393 w 11052"/>
              <a:gd name="connsiteY1" fmla="*/ 0 h 25732"/>
              <a:gd name="connsiteX2" fmla="*/ 11052 w 11052"/>
              <a:gd name="connsiteY2" fmla="*/ 15731 h 25732"/>
              <a:gd name="connsiteX3" fmla="*/ 9854 w 11052"/>
              <a:gd name="connsiteY3" fmla="*/ 25732 h 25732"/>
              <a:gd name="connsiteX4" fmla="*/ 0 w 11052"/>
              <a:gd name="connsiteY4" fmla="*/ 11177 h 25732"/>
              <a:gd name="connsiteX0" fmla="*/ 0 w 11052"/>
              <a:gd name="connsiteY0" fmla="*/ 11177 h 27278"/>
              <a:gd name="connsiteX1" fmla="*/ 1393 w 11052"/>
              <a:gd name="connsiteY1" fmla="*/ 0 h 27278"/>
              <a:gd name="connsiteX2" fmla="*/ 11052 w 11052"/>
              <a:gd name="connsiteY2" fmla="*/ 15731 h 27278"/>
              <a:gd name="connsiteX3" fmla="*/ 9630 w 11052"/>
              <a:gd name="connsiteY3" fmla="*/ 27278 h 27278"/>
              <a:gd name="connsiteX4" fmla="*/ 0 w 11052"/>
              <a:gd name="connsiteY4" fmla="*/ 11177 h 27278"/>
              <a:gd name="connsiteX0" fmla="*/ 0 w 10969"/>
              <a:gd name="connsiteY0" fmla="*/ 11177 h 27278"/>
              <a:gd name="connsiteX1" fmla="*/ 1393 w 10969"/>
              <a:gd name="connsiteY1" fmla="*/ 0 h 27278"/>
              <a:gd name="connsiteX2" fmla="*/ 10969 w 10969"/>
              <a:gd name="connsiteY2" fmla="*/ 15833 h 27278"/>
              <a:gd name="connsiteX3" fmla="*/ 9630 w 10969"/>
              <a:gd name="connsiteY3" fmla="*/ 27278 h 27278"/>
              <a:gd name="connsiteX4" fmla="*/ 0 w 10969"/>
              <a:gd name="connsiteY4" fmla="*/ 11177 h 27278"/>
              <a:gd name="connsiteX0" fmla="*/ 0 w 11019"/>
              <a:gd name="connsiteY0" fmla="*/ 11177 h 27278"/>
              <a:gd name="connsiteX1" fmla="*/ 1393 w 11019"/>
              <a:gd name="connsiteY1" fmla="*/ 0 h 27278"/>
              <a:gd name="connsiteX2" fmla="*/ 11019 w 11019"/>
              <a:gd name="connsiteY2" fmla="*/ 15808 h 27278"/>
              <a:gd name="connsiteX3" fmla="*/ 9630 w 11019"/>
              <a:gd name="connsiteY3" fmla="*/ 27278 h 27278"/>
              <a:gd name="connsiteX4" fmla="*/ 0 w 11019"/>
              <a:gd name="connsiteY4" fmla="*/ 11177 h 27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9" h="27278">
                <a:moveTo>
                  <a:pt x="0" y="11177"/>
                </a:moveTo>
                <a:lnTo>
                  <a:pt x="1393" y="0"/>
                </a:lnTo>
                <a:lnTo>
                  <a:pt x="11019" y="15808"/>
                </a:lnTo>
                <a:lnTo>
                  <a:pt x="9630" y="27278"/>
                </a:lnTo>
                <a:lnTo>
                  <a:pt x="0" y="11177"/>
                </a:lnTo>
                <a:close/>
              </a:path>
            </a:pathLst>
          </a:custGeom>
          <a:solidFill>
            <a:srgbClr val="671E75"/>
          </a:solidFill>
          <a:ln>
            <a:solidFill>
              <a:srgbClr val="671E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8E625D-BDD2-4FBA-94A6-B766FCE8B857}"/>
              </a:ext>
            </a:extLst>
          </p:cNvPr>
          <p:cNvSpPr/>
          <p:nvPr/>
        </p:nvSpPr>
        <p:spPr>
          <a:xfrm>
            <a:off x="3353389" y="1848942"/>
            <a:ext cx="3564770" cy="469508"/>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EAAC9-3A0A-49FE-AE96-B9D0D856E2D1}"/>
              </a:ext>
            </a:extLst>
          </p:cNvPr>
          <p:cNvSpPr>
            <a:spLocks noGrp="1"/>
          </p:cNvSpPr>
          <p:nvPr>
            <p:ph type="title"/>
          </p:nvPr>
        </p:nvSpPr>
        <p:spPr/>
        <p:txBody>
          <a:bodyPr/>
          <a:lstStyle/>
          <a:p>
            <a:r>
              <a:rPr lang="en-US" i="1"/>
              <a:t>4-Ways to Take Action!</a:t>
            </a:r>
            <a:endParaRPr lang="en-US"/>
          </a:p>
        </p:txBody>
      </p:sp>
      <p:sp>
        <p:nvSpPr>
          <p:cNvPr id="6" name="Oval 5">
            <a:extLst>
              <a:ext uri="{FF2B5EF4-FFF2-40B4-BE49-F238E27FC236}">
                <a16:creationId xmlns:a16="http://schemas.microsoft.com/office/drawing/2014/main" id="{396FCD7C-F564-4170-A552-BD78608664DC}"/>
              </a:ext>
            </a:extLst>
          </p:cNvPr>
          <p:cNvSpPr/>
          <p:nvPr/>
        </p:nvSpPr>
        <p:spPr>
          <a:xfrm>
            <a:off x="2661251" y="1727992"/>
            <a:ext cx="932873" cy="932873"/>
          </a:xfrm>
          <a:prstGeom prst="ellipse">
            <a:avLst/>
          </a:prstGeom>
          <a:solidFill>
            <a:schemeClr val="bg1"/>
          </a:solidFill>
          <a:ln w="57150">
            <a:solidFill>
              <a:srgbClr val="671E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671E75"/>
                </a:solidFill>
              </a:rPr>
              <a:t>1</a:t>
            </a:r>
            <a:endParaRPr lang="en-US" b="1">
              <a:solidFill>
                <a:srgbClr val="671E75"/>
              </a:solidFill>
            </a:endParaRPr>
          </a:p>
        </p:txBody>
      </p:sp>
      <p:sp>
        <p:nvSpPr>
          <p:cNvPr id="23" name="Rectangle 22">
            <a:extLst>
              <a:ext uri="{FF2B5EF4-FFF2-40B4-BE49-F238E27FC236}">
                <a16:creationId xmlns:a16="http://schemas.microsoft.com/office/drawing/2014/main" id="{F5E03576-3DBA-454D-A9C0-D63671861FB5}"/>
              </a:ext>
            </a:extLst>
          </p:cNvPr>
          <p:cNvSpPr/>
          <p:nvPr/>
        </p:nvSpPr>
        <p:spPr>
          <a:xfrm>
            <a:off x="3594124" y="1860974"/>
            <a:ext cx="3151697" cy="461665"/>
          </a:xfrm>
          <a:prstGeom prst="rect">
            <a:avLst/>
          </a:prstGeom>
        </p:spPr>
        <p:txBody>
          <a:bodyPr wrap="none">
            <a:spAutoFit/>
          </a:bodyPr>
          <a:lstStyle/>
          <a:p>
            <a:pPr algn="ctr"/>
            <a:r>
              <a:rPr lang="en-US" sz="2400" b="1" cap="all">
                <a:solidFill>
                  <a:schemeClr val="bg1"/>
                </a:solidFill>
              </a:rPr>
              <a:t>Take the 2020 Census</a:t>
            </a:r>
          </a:p>
        </p:txBody>
      </p:sp>
      <p:pic>
        <p:nvPicPr>
          <p:cNvPr id="9" name="Picture 8" descr="A picture containing drawing&#10;&#10;Description automatically generated">
            <a:extLst>
              <a:ext uri="{FF2B5EF4-FFF2-40B4-BE49-F238E27FC236}">
                <a16:creationId xmlns:a16="http://schemas.microsoft.com/office/drawing/2014/main" id="{D376335B-7EF8-4B48-815C-787B559782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81614">
            <a:off x="15224" y="2720432"/>
            <a:ext cx="3832396" cy="2638217"/>
          </a:xfrm>
          <a:prstGeom prst="rect">
            <a:avLst/>
          </a:prstGeom>
        </p:spPr>
      </p:pic>
      <p:sp>
        <p:nvSpPr>
          <p:cNvPr id="30" name="Rectangle 29">
            <a:extLst>
              <a:ext uri="{FF2B5EF4-FFF2-40B4-BE49-F238E27FC236}">
                <a16:creationId xmlns:a16="http://schemas.microsoft.com/office/drawing/2014/main" id="{01AF8E58-ED6D-482C-99E4-201886E96E9B}"/>
              </a:ext>
            </a:extLst>
          </p:cNvPr>
          <p:cNvSpPr/>
          <p:nvPr/>
        </p:nvSpPr>
        <p:spPr>
          <a:xfrm>
            <a:off x="4434235" y="2662418"/>
            <a:ext cx="4841653" cy="469508"/>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440587E-6458-4645-9113-F0BA280200CE}"/>
              </a:ext>
            </a:extLst>
          </p:cNvPr>
          <p:cNvSpPr/>
          <p:nvPr/>
        </p:nvSpPr>
        <p:spPr>
          <a:xfrm>
            <a:off x="5227654" y="3557644"/>
            <a:ext cx="4611702" cy="469508"/>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7828603-C29F-408F-97B3-EC7BC6DF1E2D}"/>
              </a:ext>
            </a:extLst>
          </p:cNvPr>
          <p:cNvSpPr/>
          <p:nvPr/>
        </p:nvSpPr>
        <p:spPr>
          <a:xfrm>
            <a:off x="3557598" y="2447547"/>
            <a:ext cx="932873" cy="932873"/>
          </a:xfrm>
          <a:prstGeom prst="ellipse">
            <a:avLst/>
          </a:prstGeom>
          <a:solidFill>
            <a:schemeClr val="bg1"/>
          </a:solidFill>
          <a:ln w="57150">
            <a:solidFill>
              <a:srgbClr val="671E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671E75"/>
                </a:solidFill>
              </a:rPr>
              <a:t>2</a:t>
            </a:r>
            <a:endParaRPr lang="en-US" b="1">
              <a:solidFill>
                <a:srgbClr val="671E75"/>
              </a:solidFill>
            </a:endParaRPr>
          </a:p>
        </p:txBody>
      </p:sp>
      <p:sp>
        <p:nvSpPr>
          <p:cNvPr id="28" name="Oval 27">
            <a:extLst>
              <a:ext uri="{FF2B5EF4-FFF2-40B4-BE49-F238E27FC236}">
                <a16:creationId xmlns:a16="http://schemas.microsoft.com/office/drawing/2014/main" id="{56402167-4704-4EF6-B5F0-4413BDF6EC7B}"/>
              </a:ext>
            </a:extLst>
          </p:cNvPr>
          <p:cNvSpPr/>
          <p:nvPr/>
        </p:nvSpPr>
        <p:spPr>
          <a:xfrm>
            <a:off x="4347276" y="3353817"/>
            <a:ext cx="932873" cy="932873"/>
          </a:xfrm>
          <a:prstGeom prst="ellipse">
            <a:avLst/>
          </a:prstGeom>
          <a:solidFill>
            <a:schemeClr val="bg1"/>
          </a:solidFill>
          <a:ln w="57150">
            <a:solidFill>
              <a:srgbClr val="671E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671E75"/>
                </a:solidFill>
              </a:rPr>
              <a:t>3</a:t>
            </a:r>
            <a:endParaRPr lang="en-US" b="1">
              <a:solidFill>
                <a:srgbClr val="671E75"/>
              </a:solidFill>
            </a:endParaRPr>
          </a:p>
        </p:txBody>
      </p:sp>
      <p:sp>
        <p:nvSpPr>
          <p:cNvPr id="25" name="Rectangle 24">
            <a:extLst>
              <a:ext uri="{FF2B5EF4-FFF2-40B4-BE49-F238E27FC236}">
                <a16:creationId xmlns:a16="http://schemas.microsoft.com/office/drawing/2014/main" id="{AFCC9319-F748-42D7-9BB2-32AF55BEB8DC}"/>
              </a:ext>
            </a:extLst>
          </p:cNvPr>
          <p:cNvSpPr/>
          <p:nvPr/>
        </p:nvSpPr>
        <p:spPr>
          <a:xfrm>
            <a:off x="4510524" y="2666607"/>
            <a:ext cx="4547655" cy="461665"/>
          </a:xfrm>
          <a:prstGeom prst="rect">
            <a:avLst/>
          </a:prstGeom>
        </p:spPr>
        <p:txBody>
          <a:bodyPr wrap="none">
            <a:spAutoFit/>
          </a:bodyPr>
          <a:lstStyle/>
          <a:p>
            <a:pPr algn="ctr"/>
            <a:r>
              <a:rPr lang="en-US" sz="2400" b="1" cap="all">
                <a:solidFill>
                  <a:schemeClr val="bg1"/>
                </a:solidFill>
              </a:rPr>
              <a:t>Volunteer at Census Palooza!</a:t>
            </a:r>
          </a:p>
        </p:txBody>
      </p:sp>
      <p:sp>
        <p:nvSpPr>
          <p:cNvPr id="26" name="Rectangle 25">
            <a:extLst>
              <a:ext uri="{FF2B5EF4-FFF2-40B4-BE49-F238E27FC236}">
                <a16:creationId xmlns:a16="http://schemas.microsoft.com/office/drawing/2014/main" id="{866DEF8F-DC74-475A-8530-B9A1E2C486BA}"/>
              </a:ext>
            </a:extLst>
          </p:cNvPr>
          <p:cNvSpPr/>
          <p:nvPr/>
        </p:nvSpPr>
        <p:spPr>
          <a:xfrm>
            <a:off x="5451585" y="3553990"/>
            <a:ext cx="4087658" cy="461665"/>
          </a:xfrm>
          <a:prstGeom prst="rect">
            <a:avLst/>
          </a:prstGeom>
        </p:spPr>
        <p:txBody>
          <a:bodyPr wrap="none">
            <a:spAutoFit/>
          </a:bodyPr>
          <a:lstStyle/>
          <a:p>
            <a:pPr algn="ctr"/>
            <a:r>
              <a:rPr lang="en-US" sz="2400" b="1" cap="all">
                <a:solidFill>
                  <a:schemeClr val="bg1"/>
                </a:solidFill>
              </a:rPr>
              <a:t>Call or Email your Friends</a:t>
            </a:r>
          </a:p>
        </p:txBody>
      </p:sp>
      <p:sp>
        <p:nvSpPr>
          <p:cNvPr id="33" name="Rectangle 32">
            <a:extLst>
              <a:ext uri="{FF2B5EF4-FFF2-40B4-BE49-F238E27FC236}">
                <a16:creationId xmlns:a16="http://schemas.microsoft.com/office/drawing/2014/main" id="{771FFE67-6838-43DC-A5ED-E6A5A4B0C84F}"/>
              </a:ext>
            </a:extLst>
          </p:cNvPr>
          <p:cNvSpPr/>
          <p:nvPr/>
        </p:nvSpPr>
        <p:spPr>
          <a:xfrm>
            <a:off x="5991758" y="4446826"/>
            <a:ext cx="4841653" cy="469508"/>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C2A686B-48D4-448B-8029-395E4F438DE8}"/>
              </a:ext>
            </a:extLst>
          </p:cNvPr>
          <p:cNvSpPr/>
          <p:nvPr/>
        </p:nvSpPr>
        <p:spPr>
          <a:xfrm>
            <a:off x="5265425" y="4210328"/>
            <a:ext cx="932873" cy="932873"/>
          </a:xfrm>
          <a:prstGeom prst="ellipse">
            <a:avLst/>
          </a:prstGeom>
          <a:solidFill>
            <a:schemeClr val="bg1"/>
          </a:solidFill>
          <a:ln w="57150">
            <a:solidFill>
              <a:srgbClr val="671E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671E75"/>
                </a:solidFill>
              </a:rPr>
              <a:t>4</a:t>
            </a:r>
            <a:endParaRPr lang="en-US" b="1">
              <a:solidFill>
                <a:srgbClr val="671E75"/>
              </a:solidFill>
            </a:endParaRPr>
          </a:p>
        </p:txBody>
      </p:sp>
      <p:sp>
        <p:nvSpPr>
          <p:cNvPr id="27" name="Rectangle 26">
            <a:extLst>
              <a:ext uri="{FF2B5EF4-FFF2-40B4-BE49-F238E27FC236}">
                <a16:creationId xmlns:a16="http://schemas.microsoft.com/office/drawing/2014/main" id="{EF697F35-ADAE-4E37-AF83-90975E8FB0DF}"/>
              </a:ext>
            </a:extLst>
          </p:cNvPr>
          <p:cNvSpPr/>
          <p:nvPr/>
        </p:nvSpPr>
        <p:spPr>
          <a:xfrm>
            <a:off x="6248209" y="4454669"/>
            <a:ext cx="4328749" cy="461665"/>
          </a:xfrm>
          <a:prstGeom prst="rect">
            <a:avLst/>
          </a:prstGeom>
        </p:spPr>
        <p:txBody>
          <a:bodyPr wrap="none">
            <a:spAutoFit/>
          </a:bodyPr>
          <a:lstStyle/>
          <a:p>
            <a:pPr algn="ctr"/>
            <a:r>
              <a:rPr lang="en-US" sz="2400" b="1" cap="all">
                <a:solidFill>
                  <a:schemeClr val="bg1"/>
                </a:solidFill>
              </a:rPr>
              <a:t>Share Posts On Social Media</a:t>
            </a:r>
          </a:p>
        </p:txBody>
      </p:sp>
      <p:sp>
        <p:nvSpPr>
          <p:cNvPr id="11" name="Explosion: 8 Points 10">
            <a:extLst>
              <a:ext uri="{FF2B5EF4-FFF2-40B4-BE49-F238E27FC236}">
                <a16:creationId xmlns:a16="http://schemas.microsoft.com/office/drawing/2014/main" id="{76070F04-1D06-462B-B56C-F87C4E00DC1B}"/>
              </a:ext>
            </a:extLst>
          </p:cNvPr>
          <p:cNvSpPr/>
          <p:nvPr/>
        </p:nvSpPr>
        <p:spPr>
          <a:xfrm>
            <a:off x="8181696" y="565484"/>
            <a:ext cx="3846218" cy="2788333"/>
          </a:xfrm>
          <a:prstGeom prst="irregularSeal1">
            <a:avLst/>
          </a:prstGeom>
          <a:solidFill>
            <a:schemeClr val="bg1"/>
          </a:solidFill>
          <a:ln w="38100">
            <a:solidFill>
              <a:srgbClr val="671E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671E75"/>
                </a:solidFill>
              </a:rPr>
              <a:t>Everyone Counts!</a:t>
            </a:r>
          </a:p>
        </p:txBody>
      </p:sp>
    </p:spTree>
    <p:extLst>
      <p:ext uri="{BB962C8B-B14F-4D97-AF65-F5344CB8AC3E}">
        <p14:creationId xmlns:p14="http://schemas.microsoft.com/office/powerpoint/2010/main" val="2490911590"/>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c89badf8-0cd2-4e7b-b9e9-f8f3d3755954"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4767E0EAF1B72C498CBE438794203B0A" ma:contentTypeVersion="14" ma:contentTypeDescription="Create a new document." ma:contentTypeScope="" ma:versionID="c83abacd777e04bba947a7a175e846ba">
  <xsd:schema xmlns:xsd="http://www.w3.org/2001/XMLSchema" xmlns:xs="http://www.w3.org/2001/XMLSchema" xmlns:p="http://schemas.microsoft.com/office/2006/metadata/properties" xmlns:ns2="3516d65e-9291-48a8-8433-019e7c01d0cf" xmlns:ns3="a9e1697a-80bf-40fd-a157-624180a9eaea" targetNamespace="http://schemas.microsoft.com/office/2006/metadata/properties" ma:root="true" ma:fieldsID="cc8746164c237d30338c0e3bdc92dace" ns2:_="" ns3:_="">
    <xsd:import namespace="3516d65e-9291-48a8-8433-019e7c01d0cf"/>
    <xsd:import namespace="a9e1697a-80bf-40fd-a157-624180a9eaea"/>
    <xsd:element name="properties">
      <xsd:complexType>
        <xsd:sequence>
          <xsd:element name="documentManagement">
            <xsd:complexType>
              <xsd:all>
                <xsd:element ref="ns2:RecordSubtype"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6d65e-9291-48a8-8433-019e7c01d0cf" elementFormDefault="qualified">
    <xsd:import namespace="http://schemas.microsoft.com/office/2006/documentManagement/types"/>
    <xsd:import namespace="http://schemas.microsoft.com/office/infopath/2007/PartnerControls"/>
    <xsd:element name="RecordSubtype" ma:index="8" nillable="true" ma:displayName="Subtype" ma:default="CPHD - Project Files(GS-06 - 000296)" ma:format="Dropdown" ma:internalName="RecordSubtype">
      <xsd:simpleType>
        <xsd:restriction base="dms:Choice">
          <xsd:enumeration value="CPHD - Project Files(GS-06 - 000296)"/>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e1697a-80bf-40fd-a157-624180a9eae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ecordSubtype xmlns="3516d65e-9291-48a8-8433-019e7c01d0cf">CPHD - Project Files(GS-06 - 000296)</RecordSubtype>
    <SharedWithUsers xmlns="a9e1697a-80bf-40fd-a157-624180a9eaea">
      <UserInfo>
        <DisplayName>Jennifer K Smith</DisplayName>
        <AccountId>39</AccountId>
        <AccountType/>
      </UserInfo>
      <UserInfo>
        <DisplayName>Lisa Van Wagner</DisplayName>
        <AccountId>95</AccountId>
        <AccountType/>
      </UserInfo>
    </SharedWithUsers>
  </documentManagement>
</p:properties>
</file>

<file path=customXml/itemProps1.xml><?xml version="1.0" encoding="utf-8"?>
<ds:datastoreItem xmlns:ds="http://schemas.openxmlformats.org/officeDocument/2006/customXml" ds:itemID="{65BEFCFB-61C7-4527-A6CD-A7C6DE5E3634}">
  <ds:schemaRefs>
    <ds:schemaRef ds:uri="http://schemas.microsoft.com/sharepoint/v3/contenttype/forms"/>
  </ds:schemaRefs>
</ds:datastoreItem>
</file>

<file path=customXml/itemProps2.xml><?xml version="1.0" encoding="utf-8"?>
<ds:datastoreItem xmlns:ds="http://schemas.openxmlformats.org/officeDocument/2006/customXml" ds:itemID="{566E6D42-CC74-4FB0-B33E-350CFC0B0202}">
  <ds:schemaRefs>
    <ds:schemaRef ds:uri="Microsoft.SharePoint.Taxonomy.ContentTypeSync"/>
  </ds:schemaRefs>
</ds:datastoreItem>
</file>

<file path=customXml/itemProps3.xml><?xml version="1.0" encoding="utf-8"?>
<ds:datastoreItem xmlns:ds="http://schemas.openxmlformats.org/officeDocument/2006/customXml" ds:itemID="{E34587C6-3D57-4489-8440-1ED403280F64}">
  <ds:schemaRefs>
    <ds:schemaRef ds:uri="3516d65e-9291-48a8-8433-019e7c01d0cf"/>
    <ds:schemaRef ds:uri="a9e1697a-80bf-40fd-a157-624180a9ea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6347DF3-B99B-4C3A-9838-CDDBA4320238}">
  <ds:schemaRefs>
    <ds:schemaRef ds:uri="http://purl.org/dc/elements/1.1/"/>
    <ds:schemaRef ds:uri="http://purl.org/dc/terms/"/>
    <ds:schemaRef ds:uri="3516d65e-9291-48a8-8433-019e7c01d0cf"/>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a9e1697a-80bf-40fd-a157-624180a9eae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36</TotalTime>
  <Words>644</Words>
  <Application>Microsoft Office PowerPoint</Application>
  <PresentationFormat>Widescreen</PresentationFormat>
  <Paragraphs>143</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Gotham</vt:lpstr>
      <vt:lpstr>Office Theme</vt:lpstr>
      <vt:lpstr>Response and Operational Updates</vt:lpstr>
      <vt:lpstr>Welcome and Special Guests</vt:lpstr>
      <vt:lpstr>Census Operational Updates: MQA</vt:lpstr>
      <vt:lpstr>Census Operational Updates: NRFU</vt:lpstr>
      <vt:lpstr>Arlington’s Self-Response Rate (August 10, 2020)</vt:lpstr>
      <vt:lpstr>Regional Response Rate (August 10, 2020)</vt:lpstr>
      <vt:lpstr>Response Rate by Census Tract (August 10, 2020)</vt:lpstr>
      <vt:lpstr>Online Mapping Tools</vt:lpstr>
      <vt:lpstr>4-Ways to Take Action!</vt:lpstr>
      <vt:lpstr>#1 Take the Census</vt:lpstr>
      <vt:lpstr>#2 Volunteer at Census Palooza!</vt:lpstr>
      <vt:lpstr>#3 Call or Email a Friend</vt:lpstr>
      <vt:lpstr>#4 Share Posts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Hardy</dc:creator>
  <cp:lastModifiedBy>Lisa Van Wagner</cp:lastModifiedBy>
  <cp:revision>3</cp:revision>
  <dcterms:created xsi:type="dcterms:W3CDTF">2020-08-07T18:17:38Z</dcterms:created>
  <dcterms:modified xsi:type="dcterms:W3CDTF">2020-08-11T14:14:28Z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0x0101004767E0EAF1B72C498CBE438794203B0A</vt:lpwstr>
  </property>
</Properties>
</file>